
<file path=[Content_Types].xml><?xml version="1.0" encoding="utf-8"?>
<Types xmlns="http://schemas.openxmlformats.org/package/2006/content-types">
  <Default Extension="png" ContentType="image/png"/>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7" r:id="rId11"/>
    <p:sldId id="268" r:id="rId12"/>
    <p:sldId id="269" r:id="rId13"/>
    <p:sldId id="270"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01D9C8-5107-4639-B3B2-763BD51EF27C}"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74F632DE-7EB6-4A3F-9F1A-01B2563B01DE}">
      <dgm:prSet phldrT="[Text]" custT="1"/>
      <dgm:spPr/>
      <dgm:t>
        <a:bodyPr/>
        <a:lstStyle/>
        <a:p>
          <a:r>
            <a:rPr lang="en-US" sz="2400" dirty="0" smtClean="0"/>
            <a:t>1844</a:t>
          </a:r>
          <a:endParaRPr lang="en-US" sz="2400" dirty="0"/>
        </a:p>
      </dgm:t>
    </dgm:pt>
    <dgm:pt modelId="{3B325BD8-46AC-42E2-8C68-09F3D9D0E6BC}" type="parTrans" cxnId="{E0E4331F-929C-44F0-9646-E717EF36027B}">
      <dgm:prSet/>
      <dgm:spPr/>
      <dgm:t>
        <a:bodyPr/>
        <a:lstStyle/>
        <a:p>
          <a:endParaRPr lang="en-US"/>
        </a:p>
      </dgm:t>
    </dgm:pt>
    <dgm:pt modelId="{A1FE078A-AB9D-492C-A3A8-C92049C19894}" type="sibTrans" cxnId="{E0E4331F-929C-44F0-9646-E717EF36027B}">
      <dgm:prSet/>
      <dgm:spPr/>
      <dgm:t>
        <a:bodyPr/>
        <a:lstStyle/>
        <a:p>
          <a:endParaRPr lang="en-US"/>
        </a:p>
      </dgm:t>
    </dgm:pt>
    <dgm:pt modelId="{113DD849-EC36-40E6-BA16-792E40BD7870}">
      <dgm:prSet phldrT="[Text]"/>
      <dgm:spPr/>
      <dgm:t>
        <a:bodyPr/>
        <a:lstStyle/>
        <a:p>
          <a:r>
            <a:rPr lang="en-US" dirty="0" smtClean="0"/>
            <a:t>Rockdale Pioneers</a:t>
          </a:r>
          <a:endParaRPr lang="en-US" dirty="0"/>
        </a:p>
      </dgm:t>
    </dgm:pt>
    <dgm:pt modelId="{B35910C3-30E2-47C3-8744-7924E6F40BA9}" type="parTrans" cxnId="{7F386DF9-7C96-4A28-A1C1-9E0634F41474}">
      <dgm:prSet/>
      <dgm:spPr/>
      <dgm:t>
        <a:bodyPr/>
        <a:lstStyle/>
        <a:p>
          <a:endParaRPr lang="en-US"/>
        </a:p>
      </dgm:t>
    </dgm:pt>
    <dgm:pt modelId="{1D57D29B-5177-4591-931F-F422F46E2003}" type="sibTrans" cxnId="{7F386DF9-7C96-4A28-A1C1-9E0634F41474}">
      <dgm:prSet/>
      <dgm:spPr/>
      <dgm:t>
        <a:bodyPr/>
        <a:lstStyle/>
        <a:p>
          <a:endParaRPr lang="en-US"/>
        </a:p>
      </dgm:t>
    </dgm:pt>
    <dgm:pt modelId="{E3B6F518-8E7A-4AD2-9C8D-48DF9747EC6E}">
      <dgm:prSet phldrT="[Text]" custT="1"/>
      <dgm:spPr/>
      <dgm:t>
        <a:bodyPr/>
        <a:lstStyle/>
        <a:p>
          <a:pPr algn="just"/>
          <a:r>
            <a:rPr lang="en-US" sz="1700" dirty="0" smtClean="0"/>
            <a:t>On 24th October 1844, in Rockdale, Lancashire, England, a group of people faced with </a:t>
          </a:r>
          <a:r>
            <a:rPr lang="en-US" sz="1700" b="1" dirty="0" smtClean="0"/>
            <a:t>economic exploitation and deprivation </a:t>
          </a:r>
          <a:r>
            <a:rPr lang="en-US" sz="1700" dirty="0" smtClean="0"/>
            <a:t>set up a cooperative store based on the principles of self-help and mutual help. They defined </a:t>
          </a:r>
          <a:r>
            <a:rPr lang="en-US" sz="1700" b="1" dirty="0" smtClean="0"/>
            <a:t>a set of principles </a:t>
          </a:r>
          <a:r>
            <a:rPr lang="en-US" sz="1700" dirty="0" smtClean="0"/>
            <a:t>which became the basis for the cooperative ideology which soon spread all over the world.</a:t>
          </a:r>
        </a:p>
      </dgm:t>
    </dgm:pt>
    <dgm:pt modelId="{A9A044CC-580C-4E5C-8AEA-44AF8008D87A}" type="parTrans" cxnId="{2DE5666D-5182-4FBE-980A-4D1DD99EFF89}">
      <dgm:prSet/>
      <dgm:spPr/>
      <dgm:t>
        <a:bodyPr/>
        <a:lstStyle/>
        <a:p>
          <a:endParaRPr lang="en-US"/>
        </a:p>
      </dgm:t>
    </dgm:pt>
    <dgm:pt modelId="{0E1A8F20-A6A1-4199-A8DD-71043DE2FDAA}" type="sibTrans" cxnId="{2DE5666D-5182-4FBE-980A-4D1DD99EFF89}">
      <dgm:prSet/>
      <dgm:spPr/>
      <dgm:t>
        <a:bodyPr/>
        <a:lstStyle/>
        <a:p>
          <a:endParaRPr lang="en-US"/>
        </a:p>
      </dgm:t>
    </dgm:pt>
    <dgm:pt modelId="{6F267F76-D725-4798-9C28-E24121005E47}">
      <dgm:prSet phldrT="[Text]" custT="1"/>
      <dgm:spPr/>
      <dgm:t>
        <a:bodyPr/>
        <a:lstStyle/>
        <a:p>
          <a:r>
            <a:rPr lang="en-US" sz="2400" dirty="0" smtClean="0"/>
            <a:t>1852</a:t>
          </a:r>
          <a:endParaRPr lang="en-US" sz="2400" dirty="0"/>
        </a:p>
      </dgm:t>
    </dgm:pt>
    <dgm:pt modelId="{1829A769-4EE4-4345-A92C-7F5DE27152B6}" type="parTrans" cxnId="{18D575B6-1767-4C6E-8864-5FCE7CF0211D}">
      <dgm:prSet/>
      <dgm:spPr/>
      <dgm:t>
        <a:bodyPr/>
        <a:lstStyle/>
        <a:p>
          <a:endParaRPr lang="en-US"/>
        </a:p>
      </dgm:t>
    </dgm:pt>
    <dgm:pt modelId="{9C8B9D61-8AB4-4531-B3D5-BCFB21DC6DEA}" type="sibTrans" cxnId="{18D575B6-1767-4C6E-8864-5FCE7CF0211D}">
      <dgm:prSet/>
      <dgm:spPr/>
      <dgm:t>
        <a:bodyPr/>
        <a:lstStyle/>
        <a:p>
          <a:endParaRPr lang="en-US"/>
        </a:p>
      </dgm:t>
    </dgm:pt>
    <dgm:pt modelId="{5DF670EC-B751-4E46-817B-1A2AE7A4DE2A}">
      <dgm:prSet phldrT="[Text]"/>
      <dgm:spPr/>
      <dgm:t>
        <a:bodyPr/>
        <a:lstStyle/>
        <a:p>
          <a:r>
            <a:rPr lang="en-US" dirty="0" smtClean="0"/>
            <a:t>Cooperative Bank in Germany</a:t>
          </a:r>
          <a:endParaRPr lang="en-US" dirty="0"/>
        </a:p>
      </dgm:t>
    </dgm:pt>
    <dgm:pt modelId="{5D1593A1-599B-49BF-952A-C7150F92399C}" type="parTrans" cxnId="{2BD75DCA-3B59-4866-BEE7-F3FF7A680109}">
      <dgm:prSet/>
      <dgm:spPr/>
      <dgm:t>
        <a:bodyPr/>
        <a:lstStyle/>
        <a:p>
          <a:endParaRPr lang="en-US"/>
        </a:p>
      </dgm:t>
    </dgm:pt>
    <dgm:pt modelId="{924E6D00-FE5E-46DF-8FCA-32F18B57D026}" type="sibTrans" cxnId="{2BD75DCA-3B59-4866-BEE7-F3FF7A680109}">
      <dgm:prSet/>
      <dgm:spPr/>
      <dgm:t>
        <a:bodyPr/>
        <a:lstStyle/>
        <a:p>
          <a:endParaRPr lang="en-US"/>
        </a:p>
      </dgm:t>
    </dgm:pt>
    <dgm:pt modelId="{950876B4-7B83-4E9D-BB96-B38B6BE77F08}">
      <dgm:prSet phldrT="[Text]" custT="1"/>
      <dgm:spPr/>
      <dgm:t>
        <a:bodyPr/>
        <a:lstStyle/>
        <a:p>
          <a:pPr algn="just"/>
          <a:r>
            <a:rPr lang="en-US" sz="1700" dirty="0" smtClean="0"/>
            <a:t>In 1852, Franz </a:t>
          </a:r>
          <a:r>
            <a:rPr lang="en-US" sz="1700" b="1" dirty="0" smtClean="0"/>
            <a:t>Hermann Schulze-</a:t>
          </a:r>
          <a:r>
            <a:rPr lang="en-US" sz="1700" b="1" dirty="0" err="1" smtClean="0"/>
            <a:t>Delitzsch</a:t>
          </a:r>
          <a:r>
            <a:rPr lang="en-US" sz="1700" b="1" dirty="0" smtClean="0"/>
            <a:t> </a:t>
          </a:r>
          <a:r>
            <a:rPr lang="en-US" sz="1700" dirty="0" smtClean="0"/>
            <a:t>set up a Cooperative bank in Germany and Friedrich Wilhelm </a:t>
          </a:r>
          <a:r>
            <a:rPr lang="en-US" sz="1700" dirty="0" err="1" smtClean="0"/>
            <a:t>Raiffeisen</a:t>
          </a:r>
          <a:r>
            <a:rPr lang="en-US" sz="1700" dirty="0" smtClean="0"/>
            <a:t> developed the movement further (Moody and </a:t>
          </a:r>
          <a:r>
            <a:rPr lang="en-US" sz="1700" dirty="0" err="1" smtClean="0"/>
            <a:t>Fite</a:t>
          </a:r>
          <a:r>
            <a:rPr lang="en-US" sz="1700" dirty="0" smtClean="0"/>
            <a:t>, 1984). </a:t>
          </a:r>
          <a:endParaRPr lang="en-US" sz="1700" dirty="0"/>
        </a:p>
      </dgm:t>
    </dgm:pt>
    <dgm:pt modelId="{351B7FF4-4B89-4796-90DB-170075D38D41}" type="parTrans" cxnId="{15C1ADD1-F974-4779-B981-E98C55428DC0}">
      <dgm:prSet/>
      <dgm:spPr/>
      <dgm:t>
        <a:bodyPr/>
        <a:lstStyle/>
        <a:p>
          <a:endParaRPr lang="en-US"/>
        </a:p>
      </dgm:t>
    </dgm:pt>
    <dgm:pt modelId="{860BD3EE-EFA3-4EF1-AE26-AC63BD764DFD}" type="sibTrans" cxnId="{15C1ADD1-F974-4779-B981-E98C55428DC0}">
      <dgm:prSet/>
      <dgm:spPr/>
      <dgm:t>
        <a:bodyPr/>
        <a:lstStyle/>
        <a:p>
          <a:endParaRPr lang="en-US"/>
        </a:p>
      </dgm:t>
    </dgm:pt>
    <dgm:pt modelId="{A36C66F0-C166-45AA-B289-47A1E184727A}">
      <dgm:prSet phldrT="[Text]" custT="1"/>
      <dgm:spPr/>
      <dgm:t>
        <a:bodyPr/>
        <a:lstStyle/>
        <a:p>
          <a:r>
            <a:rPr lang="en-US" sz="2400" dirty="0" smtClean="0"/>
            <a:t>1888 – to date</a:t>
          </a:r>
          <a:endParaRPr lang="en-US" sz="2400" dirty="0"/>
        </a:p>
      </dgm:t>
    </dgm:pt>
    <dgm:pt modelId="{BCE3D3FC-9C28-48BB-990C-0A803FE793AA}" type="parTrans" cxnId="{64AD2968-EE19-48E3-974A-462BD458A1A2}">
      <dgm:prSet/>
      <dgm:spPr/>
      <dgm:t>
        <a:bodyPr/>
        <a:lstStyle/>
        <a:p>
          <a:endParaRPr lang="en-US"/>
        </a:p>
      </dgm:t>
    </dgm:pt>
    <dgm:pt modelId="{ACB9B0BE-38C9-4442-9F14-E52D7A4F4CEF}" type="sibTrans" cxnId="{64AD2968-EE19-48E3-974A-462BD458A1A2}">
      <dgm:prSet/>
      <dgm:spPr/>
      <dgm:t>
        <a:bodyPr/>
        <a:lstStyle/>
        <a:p>
          <a:endParaRPr lang="en-US"/>
        </a:p>
      </dgm:t>
    </dgm:pt>
    <dgm:pt modelId="{8D488A2C-BBAE-4EF2-A976-A81E12A1F741}">
      <dgm:prSet phldrT="[Text]"/>
      <dgm:spPr/>
      <dgm:t>
        <a:bodyPr/>
        <a:lstStyle/>
        <a:p>
          <a:r>
            <a:rPr lang="en-US" dirty="0" smtClean="0"/>
            <a:t>Further Developments</a:t>
          </a:r>
          <a:endParaRPr lang="en-US" dirty="0"/>
        </a:p>
      </dgm:t>
    </dgm:pt>
    <dgm:pt modelId="{9AABAEFD-3293-4A66-82BE-12ED666125CF}" type="parTrans" cxnId="{FE3DD2E2-45DB-4A21-BF74-20FFA7D4B172}">
      <dgm:prSet/>
      <dgm:spPr/>
      <dgm:t>
        <a:bodyPr/>
        <a:lstStyle/>
        <a:p>
          <a:endParaRPr lang="en-US"/>
        </a:p>
      </dgm:t>
    </dgm:pt>
    <dgm:pt modelId="{140EAF32-7CBC-4C86-8BBC-7CCFBB9E6995}" type="sibTrans" cxnId="{FE3DD2E2-45DB-4A21-BF74-20FFA7D4B172}">
      <dgm:prSet/>
      <dgm:spPr/>
      <dgm:t>
        <a:bodyPr/>
        <a:lstStyle/>
        <a:p>
          <a:endParaRPr lang="en-US"/>
        </a:p>
      </dgm:t>
    </dgm:pt>
    <dgm:pt modelId="{2DECB4DF-4ADB-4A6D-9144-79A2B6FB6AF7}">
      <dgm:prSet phldrT="[Text]" custT="1"/>
      <dgm:spPr/>
      <dgm:t>
        <a:bodyPr/>
        <a:lstStyle/>
        <a:p>
          <a:pPr algn="just"/>
          <a:r>
            <a:rPr lang="en-US" sz="1700" dirty="0" smtClean="0">
              <a:latin typeface="+mj-lt"/>
            </a:rPr>
            <a:t>By the time of </a:t>
          </a:r>
          <a:r>
            <a:rPr lang="en-US" sz="1700" dirty="0" err="1" smtClean="0">
              <a:latin typeface="+mj-lt"/>
            </a:rPr>
            <a:t>Raiffeisen's</a:t>
          </a:r>
          <a:r>
            <a:rPr lang="en-US" sz="1700" dirty="0" smtClean="0">
              <a:latin typeface="+mj-lt"/>
            </a:rPr>
            <a:t> death in 1888, credit unions had spread to Italy, France, the Netherlands, Austria, and to many other nations. The </a:t>
          </a:r>
          <a:r>
            <a:rPr lang="en-US" altLang="en-US" sz="1700" b="1" dirty="0" smtClean="0">
              <a:latin typeface="+mj-lt"/>
              <a:cs typeface="Arial" charset="0"/>
            </a:rPr>
            <a:t>Cooperative Movement </a:t>
          </a:r>
          <a:r>
            <a:rPr lang="en-US" altLang="en-US" sz="1700" b="0" dirty="0" smtClean="0">
              <a:latin typeface="+mj-lt"/>
              <a:cs typeface="Arial" charset="0"/>
            </a:rPr>
            <a:t>has s</a:t>
          </a:r>
          <a:r>
            <a:rPr lang="en-US" altLang="en-US" sz="1700" dirty="0" smtClean="0">
              <a:latin typeface="+mj-lt"/>
              <a:cs typeface="Arial" charset="0"/>
            </a:rPr>
            <a:t>pread all over the world be it a </a:t>
          </a:r>
          <a:r>
            <a:rPr lang="en-US" altLang="en-US" sz="1700" b="1" dirty="0" smtClean="0">
              <a:solidFill>
                <a:srgbClr val="FF0000"/>
              </a:solidFill>
              <a:latin typeface="+mj-lt"/>
              <a:cs typeface="Arial" charset="0"/>
            </a:rPr>
            <a:t>capitalist, socialist or Muslim society </a:t>
          </a:r>
          <a:endParaRPr lang="en-US" sz="1700" b="1" dirty="0">
            <a:solidFill>
              <a:srgbClr val="FF0000"/>
            </a:solidFill>
            <a:latin typeface="+mj-lt"/>
          </a:endParaRPr>
        </a:p>
      </dgm:t>
    </dgm:pt>
    <dgm:pt modelId="{A659A6D3-00FE-4285-85FC-87BF3CF0FC48}" type="parTrans" cxnId="{AC318095-AC37-48D7-ABF9-AA972D92B5CE}">
      <dgm:prSet/>
      <dgm:spPr/>
      <dgm:t>
        <a:bodyPr/>
        <a:lstStyle/>
        <a:p>
          <a:endParaRPr lang="en-US"/>
        </a:p>
      </dgm:t>
    </dgm:pt>
    <dgm:pt modelId="{C7FDB62F-61E7-4C09-8415-5F1362A0A466}" type="sibTrans" cxnId="{AC318095-AC37-48D7-ABF9-AA972D92B5CE}">
      <dgm:prSet/>
      <dgm:spPr/>
      <dgm:t>
        <a:bodyPr/>
        <a:lstStyle/>
        <a:p>
          <a:endParaRPr lang="en-US"/>
        </a:p>
      </dgm:t>
    </dgm:pt>
    <dgm:pt modelId="{2B44242E-4E29-4956-8CD4-B08720187457}" type="pres">
      <dgm:prSet presAssocID="{6F01D9C8-5107-4639-B3B2-763BD51EF27C}" presName="Name0" presStyleCnt="0">
        <dgm:presLayoutVars>
          <dgm:chMax/>
          <dgm:chPref val="3"/>
          <dgm:dir/>
          <dgm:animOne val="branch"/>
          <dgm:animLvl val="lvl"/>
        </dgm:presLayoutVars>
      </dgm:prSet>
      <dgm:spPr/>
      <dgm:t>
        <a:bodyPr/>
        <a:lstStyle/>
        <a:p>
          <a:endParaRPr lang="en-US"/>
        </a:p>
      </dgm:t>
    </dgm:pt>
    <dgm:pt modelId="{C692249F-6CC8-4621-8182-DCC11E662062}" type="pres">
      <dgm:prSet presAssocID="{74F632DE-7EB6-4A3F-9F1A-01B2563B01DE}" presName="composite" presStyleCnt="0"/>
      <dgm:spPr/>
    </dgm:pt>
    <dgm:pt modelId="{A39F8D35-842F-45F5-BA9C-0AB1A7A4A962}" type="pres">
      <dgm:prSet presAssocID="{74F632DE-7EB6-4A3F-9F1A-01B2563B01DE}" presName="FirstChild" presStyleLbl="revTx" presStyleIdx="0" presStyleCnt="6" custLinFactY="-127235" custLinFactNeighborX="61" custLinFactNeighborY="-200000">
        <dgm:presLayoutVars>
          <dgm:chMax val="0"/>
          <dgm:chPref val="0"/>
          <dgm:bulletEnabled val="1"/>
        </dgm:presLayoutVars>
      </dgm:prSet>
      <dgm:spPr/>
      <dgm:t>
        <a:bodyPr/>
        <a:lstStyle/>
        <a:p>
          <a:endParaRPr lang="en-US"/>
        </a:p>
      </dgm:t>
    </dgm:pt>
    <dgm:pt modelId="{E2C57E2C-7929-4C6A-97F6-3490BBEF15E8}" type="pres">
      <dgm:prSet presAssocID="{74F632DE-7EB6-4A3F-9F1A-01B2563B01DE}" presName="Parent" presStyleLbl="alignNode1" presStyleIdx="0" presStyleCnt="3" custLinFactNeighborX="-1302" custLinFactNeighborY="111">
        <dgm:presLayoutVars>
          <dgm:chMax val="3"/>
          <dgm:chPref val="3"/>
          <dgm:bulletEnabled val="1"/>
        </dgm:presLayoutVars>
      </dgm:prSet>
      <dgm:spPr/>
      <dgm:t>
        <a:bodyPr/>
        <a:lstStyle/>
        <a:p>
          <a:endParaRPr lang="en-US"/>
        </a:p>
      </dgm:t>
    </dgm:pt>
    <dgm:pt modelId="{14E15E03-F304-47B1-A6F1-D796DE155992}" type="pres">
      <dgm:prSet presAssocID="{74F632DE-7EB6-4A3F-9F1A-01B2563B01DE}" presName="Accent" presStyleLbl="parChTrans1D1" presStyleIdx="0" presStyleCnt="3"/>
      <dgm:spPr/>
    </dgm:pt>
    <dgm:pt modelId="{813EBCD4-279A-4477-9539-17B4F53CC109}" type="pres">
      <dgm:prSet presAssocID="{74F632DE-7EB6-4A3F-9F1A-01B2563B01DE}" presName="Child" presStyleLbl="revTx" presStyleIdx="1" presStyleCnt="6">
        <dgm:presLayoutVars>
          <dgm:chMax val="0"/>
          <dgm:chPref val="0"/>
          <dgm:bulletEnabled val="1"/>
        </dgm:presLayoutVars>
      </dgm:prSet>
      <dgm:spPr/>
      <dgm:t>
        <a:bodyPr/>
        <a:lstStyle/>
        <a:p>
          <a:endParaRPr lang="en-US"/>
        </a:p>
      </dgm:t>
    </dgm:pt>
    <dgm:pt modelId="{D69A798C-5219-4B87-8CAD-F1EA721BF381}" type="pres">
      <dgm:prSet presAssocID="{A1FE078A-AB9D-492C-A3A8-C92049C19894}" presName="sibTrans" presStyleCnt="0"/>
      <dgm:spPr/>
    </dgm:pt>
    <dgm:pt modelId="{25AD677F-1B22-4207-8368-24960CAB4A92}" type="pres">
      <dgm:prSet presAssocID="{6F267F76-D725-4798-9C28-E24121005E47}" presName="composite" presStyleCnt="0"/>
      <dgm:spPr/>
    </dgm:pt>
    <dgm:pt modelId="{48B27E0D-71F5-4FBC-812C-98380BEF1B85}" type="pres">
      <dgm:prSet presAssocID="{6F267F76-D725-4798-9C28-E24121005E47}" presName="FirstChild" presStyleLbl="revTx" presStyleIdx="2" presStyleCnt="6" custLinFactNeighborY="37294">
        <dgm:presLayoutVars>
          <dgm:chMax val="0"/>
          <dgm:chPref val="0"/>
          <dgm:bulletEnabled val="1"/>
        </dgm:presLayoutVars>
      </dgm:prSet>
      <dgm:spPr/>
      <dgm:t>
        <a:bodyPr/>
        <a:lstStyle/>
        <a:p>
          <a:endParaRPr lang="en-US"/>
        </a:p>
      </dgm:t>
    </dgm:pt>
    <dgm:pt modelId="{44713B02-3D14-48D4-AF87-13AAB639B9C7}" type="pres">
      <dgm:prSet presAssocID="{6F267F76-D725-4798-9C28-E24121005E47}" presName="Parent" presStyleLbl="alignNode1" presStyleIdx="1" presStyleCnt="3" custLinFactNeighborY="37294">
        <dgm:presLayoutVars>
          <dgm:chMax val="3"/>
          <dgm:chPref val="3"/>
          <dgm:bulletEnabled val="1"/>
        </dgm:presLayoutVars>
      </dgm:prSet>
      <dgm:spPr/>
      <dgm:t>
        <a:bodyPr/>
        <a:lstStyle/>
        <a:p>
          <a:endParaRPr lang="en-US"/>
        </a:p>
      </dgm:t>
    </dgm:pt>
    <dgm:pt modelId="{2294BEAE-5C37-49EC-90B4-B63C4FCB84AE}" type="pres">
      <dgm:prSet presAssocID="{6F267F76-D725-4798-9C28-E24121005E47}" presName="Accent" presStyleLbl="parChTrans1D1" presStyleIdx="1" presStyleCnt="3" custLinFactY="293515" custLinFactNeighborY="300000"/>
      <dgm:spPr/>
    </dgm:pt>
    <dgm:pt modelId="{A721E543-9C5A-48D6-998F-D65BAAA1A533}" type="pres">
      <dgm:prSet presAssocID="{6F267F76-D725-4798-9C28-E24121005E47}" presName="Child" presStyleLbl="revTx" presStyleIdx="3" presStyleCnt="6" custLinFactY="15571" custLinFactNeighborY="100000">
        <dgm:presLayoutVars>
          <dgm:chMax val="0"/>
          <dgm:chPref val="0"/>
          <dgm:bulletEnabled val="1"/>
        </dgm:presLayoutVars>
      </dgm:prSet>
      <dgm:spPr/>
      <dgm:t>
        <a:bodyPr/>
        <a:lstStyle/>
        <a:p>
          <a:endParaRPr lang="en-US"/>
        </a:p>
      </dgm:t>
    </dgm:pt>
    <dgm:pt modelId="{087131AE-4B32-44DB-BFE0-1D8AE3AA41D9}" type="pres">
      <dgm:prSet presAssocID="{9C8B9D61-8AB4-4531-B3D5-BCFB21DC6DEA}" presName="sibTrans" presStyleCnt="0"/>
      <dgm:spPr/>
    </dgm:pt>
    <dgm:pt modelId="{7A374D34-ED48-49C0-B569-60B5F5D606C3}" type="pres">
      <dgm:prSet presAssocID="{A36C66F0-C166-45AA-B289-47A1E184727A}" presName="composite" presStyleCnt="0"/>
      <dgm:spPr/>
    </dgm:pt>
    <dgm:pt modelId="{2D022E21-028A-4945-93A1-89D3B2E8C7A6}" type="pres">
      <dgm:prSet presAssocID="{A36C66F0-C166-45AA-B289-47A1E184727A}" presName="FirstChild" presStyleLbl="revTx" presStyleIdx="4" presStyleCnt="6">
        <dgm:presLayoutVars>
          <dgm:chMax val="0"/>
          <dgm:chPref val="0"/>
          <dgm:bulletEnabled val="1"/>
        </dgm:presLayoutVars>
      </dgm:prSet>
      <dgm:spPr/>
      <dgm:t>
        <a:bodyPr/>
        <a:lstStyle/>
        <a:p>
          <a:endParaRPr lang="en-US"/>
        </a:p>
      </dgm:t>
    </dgm:pt>
    <dgm:pt modelId="{1D691028-8A11-498D-B4DD-8D1F5727D622}" type="pres">
      <dgm:prSet presAssocID="{A36C66F0-C166-45AA-B289-47A1E184727A}" presName="Parent" presStyleLbl="alignNode1" presStyleIdx="2" presStyleCnt="3">
        <dgm:presLayoutVars>
          <dgm:chMax val="3"/>
          <dgm:chPref val="3"/>
          <dgm:bulletEnabled val="1"/>
        </dgm:presLayoutVars>
      </dgm:prSet>
      <dgm:spPr/>
      <dgm:t>
        <a:bodyPr/>
        <a:lstStyle/>
        <a:p>
          <a:endParaRPr lang="en-US"/>
        </a:p>
      </dgm:t>
    </dgm:pt>
    <dgm:pt modelId="{A392F589-1B28-4375-A661-B6A3C9878DE3}" type="pres">
      <dgm:prSet presAssocID="{A36C66F0-C166-45AA-B289-47A1E184727A}" presName="Accent" presStyleLbl="parChTrans1D1" presStyleIdx="2" presStyleCnt="3"/>
      <dgm:spPr/>
    </dgm:pt>
    <dgm:pt modelId="{48CB1D44-0778-486E-ADE9-70AA3F4094BA}" type="pres">
      <dgm:prSet presAssocID="{A36C66F0-C166-45AA-B289-47A1E184727A}" presName="Child" presStyleLbl="revTx" presStyleIdx="5" presStyleCnt="6">
        <dgm:presLayoutVars>
          <dgm:chMax val="0"/>
          <dgm:chPref val="0"/>
          <dgm:bulletEnabled val="1"/>
        </dgm:presLayoutVars>
      </dgm:prSet>
      <dgm:spPr/>
      <dgm:t>
        <a:bodyPr/>
        <a:lstStyle/>
        <a:p>
          <a:endParaRPr lang="en-US"/>
        </a:p>
      </dgm:t>
    </dgm:pt>
  </dgm:ptLst>
  <dgm:cxnLst>
    <dgm:cxn modelId="{64AD2968-EE19-48E3-974A-462BD458A1A2}" srcId="{6F01D9C8-5107-4639-B3B2-763BD51EF27C}" destId="{A36C66F0-C166-45AA-B289-47A1E184727A}" srcOrd="2" destOrd="0" parTransId="{BCE3D3FC-9C28-48BB-990C-0A803FE793AA}" sibTransId="{ACB9B0BE-38C9-4442-9F14-E52D7A4F4CEF}"/>
    <dgm:cxn modelId="{AC318095-AC37-48D7-ABF9-AA972D92B5CE}" srcId="{A36C66F0-C166-45AA-B289-47A1E184727A}" destId="{2DECB4DF-4ADB-4A6D-9144-79A2B6FB6AF7}" srcOrd="1" destOrd="0" parTransId="{A659A6D3-00FE-4285-85FC-87BF3CF0FC48}" sibTransId="{C7FDB62F-61E7-4C09-8415-5F1362A0A466}"/>
    <dgm:cxn modelId="{18D575B6-1767-4C6E-8864-5FCE7CF0211D}" srcId="{6F01D9C8-5107-4639-B3B2-763BD51EF27C}" destId="{6F267F76-D725-4798-9C28-E24121005E47}" srcOrd="1" destOrd="0" parTransId="{1829A769-4EE4-4345-A92C-7F5DE27152B6}" sibTransId="{9C8B9D61-8AB4-4531-B3D5-BCFB21DC6DEA}"/>
    <dgm:cxn modelId="{6A34794A-4943-44C2-A821-15A6E7DD8C4C}" type="presOf" srcId="{6F267F76-D725-4798-9C28-E24121005E47}" destId="{44713B02-3D14-48D4-AF87-13AAB639B9C7}" srcOrd="0" destOrd="0" presId="urn:microsoft.com/office/officeart/2011/layout/TabList"/>
    <dgm:cxn modelId="{0C7B8435-8AF2-46B2-A15E-A78682852839}" type="presOf" srcId="{2DECB4DF-4ADB-4A6D-9144-79A2B6FB6AF7}" destId="{48CB1D44-0778-486E-ADE9-70AA3F4094BA}" srcOrd="0" destOrd="0" presId="urn:microsoft.com/office/officeart/2011/layout/TabList"/>
    <dgm:cxn modelId="{7F386DF9-7C96-4A28-A1C1-9E0634F41474}" srcId="{74F632DE-7EB6-4A3F-9F1A-01B2563B01DE}" destId="{113DD849-EC36-40E6-BA16-792E40BD7870}" srcOrd="0" destOrd="0" parTransId="{B35910C3-30E2-47C3-8744-7924E6F40BA9}" sibTransId="{1D57D29B-5177-4591-931F-F422F46E2003}"/>
    <dgm:cxn modelId="{E045C9A9-C0DD-4C8D-AD88-33BA16C49BE1}" type="presOf" srcId="{8D488A2C-BBAE-4EF2-A976-A81E12A1F741}" destId="{2D022E21-028A-4945-93A1-89D3B2E8C7A6}" srcOrd="0" destOrd="0" presId="urn:microsoft.com/office/officeart/2011/layout/TabList"/>
    <dgm:cxn modelId="{2BD75DCA-3B59-4866-BEE7-F3FF7A680109}" srcId="{6F267F76-D725-4798-9C28-E24121005E47}" destId="{5DF670EC-B751-4E46-817B-1A2AE7A4DE2A}" srcOrd="0" destOrd="0" parTransId="{5D1593A1-599B-49BF-952A-C7150F92399C}" sibTransId="{924E6D00-FE5E-46DF-8FCA-32F18B57D026}"/>
    <dgm:cxn modelId="{A7B7BE37-A9AC-4A72-958B-9F94423382E8}" type="presOf" srcId="{950876B4-7B83-4E9D-BB96-B38B6BE77F08}" destId="{A721E543-9C5A-48D6-998F-D65BAAA1A533}" srcOrd="0" destOrd="0" presId="urn:microsoft.com/office/officeart/2011/layout/TabList"/>
    <dgm:cxn modelId="{91A1AD16-9207-446C-A0EC-3984D55FB532}" type="presOf" srcId="{74F632DE-7EB6-4A3F-9F1A-01B2563B01DE}" destId="{E2C57E2C-7929-4C6A-97F6-3490BBEF15E8}" srcOrd="0" destOrd="0" presId="urn:microsoft.com/office/officeart/2011/layout/TabList"/>
    <dgm:cxn modelId="{D4455CD0-89AE-4BC8-A8A1-143B0BB59AE3}" type="presOf" srcId="{E3B6F518-8E7A-4AD2-9C8D-48DF9747EC6E}" destId="{813EBCD4-279A-4477-9539-17B4F53CC109}" srcOrd="0" destOrd="0" presId="urn:microsoft.com/office/officeart/2011/layout/TabList"/>
    <dgm:cxn modelId="{61BAB41C-C90B-4EBE-AB2E-FD4BD8BB1663}" type="presOf" srcId="{A36C66F0-C166-45AA-B289-47A1E184727A}" destId="{1D691028-8A11-498D-B4DD-8D1F5727D622}" srcOrd="0" destOrd="0" presId="urn:microsoft.com/office/officeart/2011/layout/TabList"/>
    <dgm:cxn modelId="{2DE5666D-5182-4FBE-980A-4D1DD99EFF89}" srcId="{74F632DE-7EB6-4A3F-9F1A-01B2563B01DE}" destId="{E3B6F518-8E7A-4AD2-9C8D-48DF9747EC6E}" srcOrd="1" destOrd="0" parTransId="{A9A044CC-580C-4E5C-8AEA-44AF8008D87A}" sibTransId="{0E1A8F20-A6A1-4199-A8DD-71043DE2FDAA}"/>
    <dgm:cxn modelId="{C8AE26F0-8363-4209-A65E-309702B71706}" type="presOf" srcId="{5DF670EC-B751-4E46-817B-1A2AE7A4DE2A}" destId="{48B27E0D-71F5-4FBC-812C-98380BEF1B85}" srcOrd="0" destOrd="0" presId="urn:microsoft.com/office/officeart/2011/layout/TabList"/>
    <dgm:cxn modelId="{15C1ADD1-F974-4779-B981-E98C55428DC0}" srcId="{6F267F76-D725-4798-9C28-E24121005E47}" destId="{950876B4-7B83-4E9D-BB96-B38B6BE77F08}" srcOrd="1" destOrd="0" parTransId="{351B7FF4-4B89-4796-90DB-170075D38D41}" sibTransId="{860BD3EE-EFA3-4EF1-AE26-AC63BD764DFD}"/>
    <dgm:cxn modelId="{45F36E09-0C0D-4A59-BFAD-132234EAD97A}" type="presOf" srcId="{6F01D9C8-5107-4639-B3B2-763BD51EF27C}" destId="{2B44242E-4E29-4956-8CD4-B08720187457}" srcOrd="0" destOrd="0" presId="urn:microsoft.com/office/officeart/2011/layout/TabList"/>
    <dgm:cxn modelId="{E0E4331F-929C-44F0-9646-E717EF36027B}" srcId="{6F01D9C8-5107-4639-B3B2-763BD51EF27C}" destId="{74F632DE-7EB6-4A3F-9F1A-01B2563B01DE}" srcOrd="0" destOrd="0" parTransId="{3B325BD8-46AC-42E2-8C68-09F3D9D0E6BC}" sibTransId="{A1FE078A-AB9D-492C-A3A8-C92049C19894}"/>
    <dgm:cxn modelId="{28CFD7AF-6728-47D9-BEEE-7E3453B7A57C}" type="presOf" srcId="{113DD849-EC36-40E6-BA16-792E40BD7870}" destId="{A39F8D35-842F-45F5-BA9C-0AB1A7A4A962}" srcOrd="0" destOrd="0" presId="urn:microsoft.com/office/officeart/2011/layout/TabList"/>
    <dgm:cxn modelId="{FE3DD2E2-45DB-4A21-BF74-20FFA7D4B172}" srcId="{A36C66F0-C166-45AA-B289-47A1E184727A}" destId="{8D488A2C-BBAE-4EF2-A976-A81E12A1F741}" srcOrd="0" destOrd="0" parTransId="{9AABAEFD-3293-4A66-82BE-12ED666125CF}" sibTransId="{140EAF32-7CBC-4C86-8BBC-7CCFBB9E6995}"/>
    <dgm:cxn modelId="{ACFEDD81-69B4-46D7-BDC1-9B09D90E03A4}" type="presParOf" srcId="{2B44242E-4E29-4956-8CD4-B08720187457}" destId="{C692249F-6CC8-4621-8182-DCC11E662062}" srcOrd="0" destOrd="0" presId="urn:microsoft.com/office/officeart/2011/layout/TabList"/>
    <dgm:cxn modelId="{B84B3D71-DEE1-449E-B6A1-AF2933C652CB}" type="presParOf" srcId="{C692249F-6CC8-4621-8182-DCC11E662062}" destId="{A39F8D35-842F-45F5-BA9C-0AB1A7A4A962}" srcOrd="0" destOrd="0" presId="urn:microsoft.com/office/officeart/2011/layout/TabList"/>
    <dgm:cxn modelId="{3E3EDEB4-6332-43AD-8C58-834B20869382}" type="presParOf" srcId="{C692249F-6CC8-4621-8182-DCC11E662062}" destId="{E2C57E2C-7929-4C6A-97F6-3490BBEF15E8}" srcOrd="1" destOrd="0" presId="urn:microsoft.com/office/officeart/2011/layout/TabList"/>
    <dgm:cxn modelId="{E8F7714F-ED97-4548-A84D-8873C164C15A}" type="presParOf" srcId="{C692249F-6CC8-4621-8182-DCC11E662062}" destId="{14E15E03-F304-47B1-A6F1-D796DE155992}" srcOrd="2" destOrd="0" presId="urn:microsoft.com/office/officeart/2011/layout/TabList"/>
    <dgm:cxn modelId="{561BA7ED-C230-4086-A938-1349EB2DA9AB}" type="presParOf" srcId="{2B44242E-4E29-4956-8CD4-B08720187457}" destId="{813EBCD4-279A-4477-9539-17B4F53CC109}" srcOrd="1" destOrd="0" presId="urn:microsoft.com/office/officeart/2011/layout/TabList"/>
    <dgm:cxn modelId="{B3FF99EC-27EC-4C5A-87F2-D12FA76861D2}" type="presParOf" srcId="{2B44242E-4E29-4956-8CD4-B08720187457}" destId="{D69A798C-5219-4B87-8CAD-F1EA721BF381}" srcOrd="2" destOrd="0" presId="urn:microsoft.com/office/officeart/2011/layout/TabList"/>
    <dgm:cxn modelId="{B7267847-44F4-4003-B6BB-07457D567826}" type="presParOf" srcId="{2B44242E-4E29-4956-8CD4-B08720187457}" destId="{25AD677F-1B22-4207-8368-24960CAB4A92}" srcOrd="3" destOrd="0" presId="urn:microsoft.com/office/officeart/2011/layout/TabList"/>
    <dgm:cxn modelId="{8A235588-D2D4-4140-9077-66DA1B7B44EE}" type="presParOf" srcId="{25AD677F-1B22-4207-8368-24960CAB4A92}" destId="{48B27E0D-71F5-4FBC-812C-98380BEF1B85}" srcOrd="0" destOrd="0" presId="urn:microsoft.com/office/officeart/2011/layout/TabList"/>
    <dgm:cxn modelId="{B6D7EC6D-2789-4278-B165-95C6CC790CE1}" type="presParOf" srcId="{25AD677F-1B22-4207-8368-24960CAB4A92}" destId="{44713B02-3D14-48D4-AF87-13AAB639B9C7}" srcOrd="1" destOrd="0" presId="urn:microsoft.com/office/officeart/2011/layout/TabList"/>
    <dgm:cxn modelId="{1EFE3322-BF13-464C-AFA9-F09741EE864E}" type="presParOf" srcId="{25AD677F-1B22-4207-8368-24960CAB4A92}" destId="{2294BEAE-5C37-49EC-90B4-B63C4FCB84AE}" srcOrd="2" destOrd="0" presId="urn:microsoft.com/office/officeart/2011/layout/TabList"/>
    <dgm:cxn modelId="{6CBB4E12-80DD-409B-810E-63E0180FBF69}" type="presParOf" srcId="{2B44242E-4E29-4956-8CD4-B08720187457}" destId="{A721E543-9C5A-48D6-998F-D65BAAA1A533}" srcOrd="4" destOrd="0" presId="urn:microsoft.com/office/officeart/2011/layout/TabList"/>
    <dgm:cxn modelId="{7B4D83AC-C50D-4F3A-90A7-D3186F5CDCDA}" type="presParOf" srcId="{2B44242E-4E29-4956-8CD4-B08720187457}" destId="{087131AE-4B32-44DB-BFE0-1D8AE3AA41D9}" srcOrd="5" destOrd="0" presId="urn:microsoft.com/office/officeart/2011/layout/TabList"/>
    <dgm:cxn modelId="{93208E3C-8CF2-48F3-B474-073CA240593A}" type="presParOf" srcId="{2B44242E-4E29-4956-8CD4-B08720187457}" destId="{7A374D34-ED48-49C0-B569-60B5F5D606C3}" srcOrd="6" destOrd="0" presId="urn:microsoft.com/office/officeart/2011/layout/TabList"/>
    <dgm:cxn modelId="{17D97567-10C7-4239-820D-12CA9DFA6BDB}" type="presParOf" srcId="{7A374D34-ED48-49C0-B569-60B5F5D606C3}" destId="{2D022E21-028A-4945-93A1-89D3B2E8C7A6}" srcOrd="0" destOrd="0" presId="urn:microsoft.com/office/officeart/2011/layout/TabList"/>
    <dgm:cxn modelId="{0630DF01-A88E-413F-BE8F-26810E45204F}" type="presParOf" srcId="{7A374D34-ED48-49C0-B569-60B5F5D606C3}" destId="{1D691028-8A11-498D-B4DD-8D1F5727D622}" srcOrd="1" destOrd="0" presId="urn:microsoft.com/office/officeart/2011/layout/TabList"/>
    <dgm:cxn modelId="{159305B9-1B6D-4501-B46A-735449A1CD64}" type="presParOf" srcId="{7A374D34-ED48-49C0-B569-60B5F5D606C3}" destId="{A392F589-1B28-4375-A661-B6A3C9878DE3}" srcOrd="2" destOrd="0" presId="urn:microsoft.com/office/officeart/2011/layout/TabList"/>
    <dgm:cxn modelId="{F9563AEF-519D-4280-B765-E91FA83F2EF5}" type="presParOf" srcId="{2B44242E-4E29-4956-8CD4-B08720187457}" destId="{48CB1D44-0778-486E-ADE9-70AA3F4094BA}" srcOrd="7"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0ACE92-BB4C-4201-98CE-CF6F728DED51}"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599EFD50-8F03-45B7-B1C5-305E9E2BD7C6}">
      <dgm:prSet phldrT="[Text]"/>
      <dgm:spPr/>
      <dgm:t>
        <a:bodyPr/>
        <a:lstStyle/>
        <a:p>
          <a:r>
            <a:rPr lang="en-US" dirty="0" smtClean="0"/>
            <a:t>Africa</a:t>
          </a:r>
          <a:endParaRPr lang="en-US" dirty="0"/>
        </a:p>
      </dgm:t>
    </dgm:pt>
    <dgm:pt modelId="{70806AD6-2750-4495-BE71-7928C7B08E2B}" type="parTrans" cxnId="{4000EF26-00F7-41A5-8263-EF58587DA1F7}">
      <dgm:prSet/>
      <dgm:spPr/>
      <dgm:t>
        <a:bodyPr/>
        <a:lstStyle/>
        <a:p>
          <a:endParaRPr lang="en-US"/>
        </a:p>
      </dgm:t>
    </dgm:pt>
    <dgm:pt modelId="{317ABE4D-4BF2-4A08-8D75-5B1724C8C2EA}" type="sibTrans" cxnId="{4000EF26-00F7-41A5-8263-EF58587DA1F7}">
      <dgm:prSet/>
      <dgm:spPr/>
      <dgm:t>
        <a:bodyPr/>
        <a:lstStyle/>
        <a:p>
          <a:endParaRPr lang="en-US"/>
        </a:p>
      </dgm:t>
    </dgm:pt>
    <dgm:pt modelId="{4365B00D-241C-48B3-98E4-EBCA8216DD7C}">
      <dgm:prSet phldrT="[Text]" custT="1"/>
      <dgm:spPr/>
      <dgm:t>
        <a:bodyPr/>
        <a:lstStyle/>
        <a:p>
          <a:r>
            <a:rPr lang="en-US" sz="1800" b="1" dirty="0" smtClean="0">
              <a:solidFill>
                <a:srgbClr val="FF0000"/>
              </a:solidFill>
            </a:rPr>
            <a:t>SACCOS</a:t>
          </a:r>
          <a:r>
            <a:rPr lang="en-US" sz="1600" b="1" dirty="0" smtClean="0">
              <a:solidFill>
                <a:srgbClr val="FF0000"/>
              </a:solidFill>
            </a:rPr>
            <a:t> </a:t>
          </a:r>
          <a:r>
            <a:rPr lang="en-US" sz="1600" b="1" dirty="0" smtClean="0"/>
            <a:t>(Savings and Credit Cooperative Societies) </a:t>
          </a:r>
          <a:endParaRPr lang="en-US" sz="1600" b="1" dirty="0"/>
        </a:p>
      </dgm:t>
    </dgm:pt>
    <dgm:pt modelId="{9313A995-4280-4862-87C2-AD5779341CF8}" type="parTrans" cxnId="{7274EAA8-A86E-4475-954E-53179C389D24}">
      <dgm:prSet/>
      <dgm:spPr/>
      <dgm:t>
        <a:bodyPr/>
        <a:lstStyle/>
        <a:p>
          <a:endParaRPr lang="en-US"/>
        </a:p>
      </dgm:t>
    </dgm:pt>
    <dgm:pt modelId="{D6433D3C-9E4B-45D5-A4AF-8E8F3A867045}" type="sibTrans" cxnId="{7274EAA8-A86E-4475-954E-53179C389D24}">
      <dgm:prSet/>
      <dgm:spPr/>
      <dgm:t>
        <a:bodyPr/>
        <a:lstStyle/>
        <a:p>
          <a:endParaRPr lang="en-US"/>
        </a:p>
      </dgm:t>
    </dgm:pt>
    <dgm:pt modelId="{02846CCB-E1BC-4C86-B22C-845D593E828C}">
      <dgm:prSet phldrT="[Text]"/>
      <dgm:spPr/>
      <dgm:t>
        <a:bodyPr/>
        <a:lstStyle/>
        <a:p>
          <a:r>
            <a:rPr lang="en-US" dirty="0" smtClean="0"/>
            <a:t>Afghanistan</a:t>
          </a:r>
          <a:endParaRPr lang="en-US" dirty="0"/>
        </a:p>
      </dgm:t>
    </dgm:pt>
    <dgm:pt modelId="{7579A3E9-9A57-43B9-A9C3-3E74583E725C}" type="parTrans" cxnId="{D121FE72-D8A7-4DA1-8DF1-CBBBE5D2D450}">
      <dgm:prSet/>
      <dgm:spPr/>
      <dgm:t>
        <a:bodyPr/>
        <a:lstStyle/>
        <a:p>
          <a:endParaRPr lang="en-US"/>
        </a:p>
      </dgm:t>
    </dgm:pt>
    <dgm:pt modelId="{0D96A116-9537-454A-B899-66BF8D93DD2A}" type="sibTrans" cxnId="{D121FE72-D8A7-4DA1-8DF1-CBBBE5D2D450}">
      <dgm:prSet/>
      <dgm:spPr/>
      <dgm:t>
        <a:bodyPr/>
        <a:lstStyle/>
        <a:p>
          <a:endParaRPr lang="en-US"/>
        </a:p>
      </dgm:t>
    </dgm:pt>
    <dgm:pt modelId="{C39E06E8-BDDF-4CBE-B67F-DD45BF1187F3}">
      <dgm:prSet phldrT="[Text]"/>
      <dgm:spPr/>
      <dgm:t>
        <a:bodyPr/>
        <a:lstStyle/>
        <a:p>
          <a:r>
            <a:rPr lang="en-US" b="1" dirty="0" smtClean="0"/>
            <a:t>Islamic Investment and Finance Cooperatives (IIFCs)</a:t>
          </a:r>
          <a:endParaRPr lang="en-US" b="1" dirty="0"/>
        </a:p>
      </dgm:t>
    </dgm:pt>
    <dgm:pt modelId="{CEFE9E49-C3D2-4A8F-8AB2-D9631B538F6E}" type="parTrans" cxnId="{594B98F2-3514-4271-AD3F-B220F17456F2}">
      <dgm:prSet/>
      <dgm:spPr/>
      <dgm:t>
        <a:bodyPr/>
        <a:lstStyle/>
        <a:p>
          <a:endParaRPr lang="en-US"/>
        </a:p>
      </dgm:t>
    </dgm:pt>
    <dgm:pt modelId="{3F2475C1-D3DE-46DA-8E73-80FE7308505D}" type="sibTrans" cxnId="{594B98F2-3514-4271-AD3F-B220F17456F2}">
      <dgm:prSet/>
      <dgm:spPr/>
      <dgm:t>
        <a:bodyPr/>
        <a:lstStyle/>
        <a:p>
          <a:endParaRPr lang="en-US"/>
        </a:p>
      </dgm:t>
    </dgm:pt>
    <dgm:pt modelId="{5CCF14E4-6D43-42D9-9C58-9D98BB82B49D}">
      <dgm:prSet phldrT="[Text]"/>
      <dgm:spPr/>
      <dgm:t>
        <a:bodyPr/>
        <a:lstStyle/>
        <a:p>
          <a:r>
            <a:rPr lang="en-US" dirty="0" smtClean="0"/>
            <a:t>Indonesia</a:t>
          </a:r>
          <a:endParaRPr lang="en-US" dirty="0"/>
        </a:p>
      </dgm:t>
    </dgm:pt>
    <dgm:pt modelId="{6A227050-95B8-4311-8678-027B4B7E2C86}" type="parTrans" cxnId="{AE4AB544-B8DB-45D5-9A33-4D5D42B0D9D2}">
      <dgm:prSet/>
      <dgm:spPr/>
      <dgm:t>
        <a:bodyPr/>
        <a:lstStyle/>
        <a:p>
          <a:endParaRPr lang="en-US"/>
        </a:p>
      </dgm:t>
    </dgm:pt>
    <dgm:pt modelId="{97F50389-13FF-46A4-A181-3AC699FF3752}" type="sibTrans" cxnId="{AE4AB544-B8DB-45D5-9A33-4D5D42B0D9D2}">
      <dgm:prSet/>
      <dgm:spPr/>
      <dgm:t>
        <a:bodyPr/>
        <a:lstStyle/>
        <a:p>
          <a:endParaRPr lang="en-US"/>
        </a:p>
      </dgm:t>
    </dgm:pt>
    <dgm:pt modelId="{AAF93B96-38B2-4287-83F1-2A28DB7D826F}">
      <dgm:prSet phldrT="[Text]"/>
      <dgm:spPr/>
      <dgm:t>
        <a:bodyPr/>
        <a:lstStyle/>
        <a:p>
          <a:r>
            <a:rPr lang="en-US" dirty="0" smtClean="0"/>
            <a:t>Egypt</a:t>
          </a:r>
          <a:endParaRPr lang="en-US" dirty="0"/>
        </a:p>
      </dgm:t>
    </dgm:pt>
    <dgm:pt modelId="{4C812146-BFF5-4EDE-B19D-EC530AAEB0F3}" type="parTrans" cxnId="{D0515233-F82D-4959-9021-BEADD241F192}">
      <dgm:prSet/>
      <dgm:spPr/>
      <dgm:t>
        <a:bodyPr/>
        <a:lstStyle/>
        <a:p>
          <a:endParaRPr lang="en-US"/>
        </a:p>
      </dgm:t>
    </dgm:pt>
    <dgm:pt modelId="{EBE5E5A4-807B-4EA9-899C-CB975810DE46}" type="sibTrans" cxnId="{D0515233-F82D-4959-9021-BEADD241F192}">
      <dgm:prSet/>
      <dgm:spPr/>
      <dgm:t>
        <a:bodyPr/>
        <a:lstStyle/>
        <a:p>
          <a:endParaRPr lang="en-US"/>
        </a:p>
      </dgm:t>
    </dgm:pt>
    <dgm:pt modelId="{A3EAA0F5-D81C-4851-A3FF-0D1ED792B402}">
      <dgm:prSet phldrT="[Text]"/>
      <dgm:spPr/>
      <dgm:t>
        <a:bodyPr/>
        <a:lstStyle/>
        <a:p>
          <a:r>
            <a:rPr lang="en-US" b="1" dirty="0" smtClean="0"/>
            <a:t>Savings and Credit Association known as the </a:t>
          </a:r>
          <a:r>
            <a:rPr lang="en-US" b="1" dirty="0" err="1" smtClean="0"/>
            <a:t>Gam’iya</a:t>
          </a:r>
          <a:r>
            <a:rPr lang="en-US" b="1" dirty="0" smtClean="0"/>
            <a:t> </a:t>
          </a:r>
          <a:endParaRPr lang="en-US" b="1" dirty="0"/>
        </a:p>
      </dgm:t>
    </dgm:pt>
    <dgm:pt modelId="{7BFA1E4D-7576-4490-9C71-95A145360024}" type="parTrans" cxnId="{B9FEEE1C-C69A-49E3-A8FC-60B51E1B9F40}">
      <dgm:prSet/>
      <dgm:spPr/>
      <dgm:t>
        <a:bodyPr/>
        <a:lstStyle/>
        <a:p>
          <a:endParaRPr lang="en-US"/>
        </a:p>
      </dgm:t>
    </dgm:pt>
    <dgm:pt modelId="{67310D89-07C0-43EB-BBF1-6117227CA255}" type="sibTrans" cxnId="{B9FEEE1C-C69A-49E3-A8FC-60B51E1B9F40}">
      <dgm:prSet/>
      <dgm:spPr/>
      <dgm:t>
        <a:bodyPr/>
        <a:lstStyle/>
        <a:p>
          <a:endParaRPr lang="en-US"/>
        </a:p>
      </dgm:t>
    </dgm:pt>
    <dgm:pt modelId="{DE913BD9-2362-4AA8-A83F-F62176F1E536}">
      <dgm:prSet phldrT="[Text]"/>
      <dgm:spPr/>
      <dgm:t>
        <a:bodyPr/>
        <a:lstStyle/>
        <a:p>
          <a:r>
            <a:rPr lang="en-US" b="1" dirty="0" smtClean="0"/>
            <a:t>Bait </a:t>
          </a:r>
          <a:r>
            <a:rPr lang="en-US" b="1" dirty="0" err="1" smtClean="0"/>
            <a:t>ul</a:t>
          </a:r>
          <a:r>
            <a:rPr lang="en-US" b="1" dirty="0" smtClean="0"/>
            <a:t> </a:t>
          </a:r>
          <a:r>
            <a:rPr lang="en-US" b="1" dirty="0" err="1" smtClean="0"/>
            <a:t>Maal</a:t>
          </a:r>
          <a:r>
            <a:rPr lang="en-US" b="1" dirty="0" smtClean="0"/>
            <a:t> </a:t>
          </a:r>
          <a:r>
            <a:rPr lang="en-US" b="1" dirty="0" err="1" smtClean="0"/>
            <a:t>wat</a:t>
          </a:r>
          <a:r>
            <a:rPr lang="en-US" b="1" dirty="0" smtClean="0"/>
            <a:t> </a:t>
          </a:r>
          <a:r>
            <a:rPr lang="en-US" b="1" dirty="0" err="1" smtClean="0"/>
            <a:t>Tamweel</a:t>
          </a:r>
          <a:r>
            <a:rPr lang="en-US" b="1" dirty="0" smtClean="0"/>
            <a:t> (BMTs)</a:t>
          </a:r>
          <a:endParaRPr lang="en-US" b="1" dirty="0"/>
        </a:p>
      </dgm:t>
    </dgm:pt>
    <dgm:pt modelId="{EAA9442A-A53D-41FA-AF8A-A8389974CF67}" type="sibTrans" cxnId="{E45B7DEA-6445-4039-9F5A-02E1C11EAB87}">
      <dgm:prSet/>
      <dgm:spPr/>
      <dgm:t>
        <a:bodyPr/>
        <a:lstStyle/>
        <a:p>
          <a:endParaRPr lang="en-US"/>
        </a:p>
      </dgm:t>
    </dgm:pt>
    <dgm:pt modelId="{14FF1FB1-29CA-4C48-9C31-F1A41A32EE2B}" type="parTrans" cxnId="{E45B7DEA-6445-4039-9F5A-02E1C11EAB87}">
      <dgm:prSet/>
      <dgm:spPr/>
      <dgm:t>
        <a:bodyPr/>
        <a:lstStyle/>
        <a:p>
          <a:endParaRPr lang="en-US"/>
        </a:p>
      </dgm:t>
    </dgm:pt>
    <dgm:pt modelId="{9053BD32-EB73-449D-8B30-F2A2ADC2D4FC}" type="pres">
      <dgm:prSet presAssocID="{AE0ACE92-BB4C-4201-98CE-CF6F728DED51}" presName="Name0" presStyleCnt="0">
        <dgm:presLayoutVars>
          <dgm:chMax val="5"/>
          <dgm:chPref val="5"/>
          <dgm:dir/>
          <dgm:animLvl val="lvl"/>
        </dgm:presLayoutVars>
      </dgm:prSet>
      <dgm:spPr/>
      <dgm:t>
        <a:bodyPr/>
        <a:lstStyle/>
        <a:p>
          <a:endParaRPr lang="en-US"/>
        </a:p>
      </dgm:t>
    </dgm:pt>
    <dgm:pt modelId="{54CA0FFE-9077-4A2A-9A4F-E5B3DE5C519B}" type="pres">
      <dgm:prSet presAssocID="{599EFD50-8F03-45B7-B1C5-305E9E2BD7C6}" presName="parentText1" presStyleLbl="node1" presStyleIdx="0" presStyleCnt="4">
        <dgm:presLayoutVars>
          <dgm:chMax/>
          <dgm:chPref val="3"/>
          <dgm:bulletEnabled val="1"/>
        </dgm:presLayoutVars>
      </dgm:prSet>
      <dgm:spPr/>
      <dgm:t>
        <a:bodyPr/>
        <a:lstStyle/>
        <a:p>
          <a:endParaRPr lang="en-US"/>
        </a:p>
      </dgm:t>
    </dgm:pt>
    <dgm:pt modelId="{8D582777-C332-4414-BB20-04308A9BA36B}" type="pres">
      <dgm:prSet presAssocID="{599EFD50-8F03-45B7-B1C5-305E9E2BD7C6}" presName="childText1" presStyleLbl="solidAlignAcc1" presStyleIdx="0" presStyleCnt="4">
        <dgm:presLayoutVars>
          <dgm:chMax val="0"/>
          <dgm:chPref val="0"/>
          <dgm:bulletEnabled val="1"/>
        </dgm:presLayoutVars>
      </dgm:prSet>
      <dgm:spPr/>
      <dgm:t>
        <a:bodyPr/>
        <a:lstStyle/>
        <a:p>
          <a:endParaRPr lang="en-US"/>
        </a:p>
      </dgm:t>
    </dgm:pt>
    <dgm:pt modelId="{F01E2922-CF2C-42B7-9FBE-5B7139E5E1BA}" type="pres">
      <dgm:prSet presAssocID="{02846CCB-E1BC-4C86-B22C-845D593E828C}" presName="parentText2" presStyleLbl="node1" presStyleIdx="1" presStyleCnt="4">
        <dgm:presLayoutVars>
          <dgm:chMax/>
          <dgm:chPref val="3"/>
          <dgm:bulletEnabled val="1"/>
        </dgm:presLayoutVars>
      </dgm:prSet>
      <dgm:spPr/>
      <dgm:t>
        <a:bodyPr/>
        <a:lstStyle/>
        <a:p>
          <a:endParaRPr lang="en-US"/>
        </a:p>
      </dgm:t>
    </dgm:pt>
    <dgm:pt modelId="{F71686D4-F1F6-4969-BEFF-09BCBFC75CAC}" type="pres">
      <dgm:prSet presAssocID="{02846CCB-E1BC-4C86-B22C-845D593E828C}" presName="childText2" presStyleLbl="solidAlignAcc1" presStyleIdx="1" presStyleCnt="4">
        <dgm:presLayoutVars>
          <dgm:chMax val="0"/>
          <dgm:chPref val="0"/>
          <dgm:bulletEnabled val="1"/>
        </dgm:presLayoutVars>
      </dgm:prSet>
      <dgm:spPr/>
      <dgm:t>
        <a:bodyPr/>
        <a:lstStyle/>
        <a:p>
          <a:endParaRPr lang="en-US"/>
        </a:p>
      </dgm:t>
    </dgm:pt>
    <dgm:pt modelId="{1C4D11A6-D75D-4691-A3D7-E5899C8794B6}" type="pres">
      <dgm:prSet presAssocID="{5CCF14E4-6D43-42D9-9C58-9D98BB82B49D}" presName="parentText3" presStyleLbl="node1" presStyleIdx="2" presStyleCnt="4">
        <dgm:presLayoutVars>
          <dgm:chMax/>
          <dgm:chPref val="3"/>
          <dgm:bulletEnabled val="1"/>
        </dgm:presLayoutVars>
      </dgm:prSet>
      <dgm:spPr/>
      <dgm:t>
        <a:bodyPr/>
        <a:lstStyle/>
        <a:p>
          <a:endParaRPr lang="en-US"/>
        </a:p>
      </dgm:t>
    </dgm:pt>
    <dgm:pt modelId="{03F928AB-6B18-4E1C-8C7B-B80937D8918A}" type="pres">
      <dgm:prSet presAssocID="{5CCF14E4-6D43-42D9-9C58-9D98BB82B49D}" presName="childText3" presStyleLbl="solidAlignAcc1" presStyleIdx="2" presStyleCnt="4">
        <dgm:presLayoutVars>
          <dgm:chMax val="0"/>
          <dgm:chPref val="0"/>
          <dgm:bulletEnabled val="1"/>
        </dgm:presLayoutVars>
      </dgm:prSet>
      <dgm:spPr/>
      <dgm:t>
        <a:bodyPr/>
        <a:lstStyle/>
        <a:p>
          <a:endParaRPr lang="en-US"/>
        </a:p>
      </dgm:t>
    </dgm:pt>
    <dgm:pt modelId="{5423F337-E352-4431-A1DC-000EFE2EDD73}" type="pres">
      <dgm:prSet presAssocID="{AAF93B96-38B2-4287-83F1-2A28DB7D826F}" presName="parentText4" presStyleLbl="node1" presStyleIdx="3" presStyleCnt="4">
        <dgm:presLayoutVars>
          <dgm:chMax/>
          <dgm:chPref val="3"/>
          <dgm:bulletEnabled val="1"/>
        </dgm:presLayoutVars>
      </dgm:prSet>
      <dgm:spPr/>
      <dgm:t>
        <a:bodyPr/>
        <a:lstStyle/>
        <a:p>
          <a:endParaRPr lang="en-US"/>
        </a:p>
      </dgm:t>
    </dgm:pt>
    <dgm:pt modelId="{1D18A4C3-87CA-4170-B2B1-F96F388ACD20}" type="pres">
      <dgm:prSet presAssocID="{AAF93B96-38B2-4287-83F1-2A28DB7D826F}" presName="childText4" presStyleLbl="solidAlignAcc1" presStyleIdx="3" presStyleCnt="4" custScaleY="79617">
        <dgm:presLayoutVars>
          <dgm:chMax val="0"/>
          <dgm:chPref val="0"/>
          <dgm:bulletEnabled val="1"/>
        </dgm:presLayoutVars>
      </dgm:prSet>
      <dgm:spPr/>
      <dgm:t>
        <a:bodyPr/>
        <a:lstStyle/>
        <a:p>
          <a:endParaRPr lang="en-US"/>
        </a:p>
      </dgm:t>
    </dgm:pt>
  </dgm:ptLst>
  <dgm:cxnLst>
    <dgm:cxn modelId="{5A73A347-C3B3-477B-81A9-18B8B1AB7F07}" type="presOf" srcId="{AE0ACE92-BB4C-4201-98CE-CF6F728DED51}" destId="{9053BD32-EB73-449D-8B30-F2A2ADC2D4FC}" srcOrd="0" destOrd="0" presId="urn:microsoft.com/office/officeart/2009/3/layout/IncreasingArrowsProcess"/>
    <dgm:cxn modelId="{D121FE72-D8A7-4DA1-8DF1-CBBBE5D2D450}" srcId="{AE0ACE92-BB4C-4201-98CE-CF6F728DED51}" destId="{02846CCB-E1BC-4C86-B22C-845D593E828C}" srcOrd="1" destOrd="0" parTransId="{7579A3E9-9A57-43B9-A9C3-3E74583E725C}" sibTransId="{0D96A116-9537-454A-B899-66BF8D93DD2A}"/>
    <dgm:cxn modelId="{7E6F3CD6-818C-41E3-B8BA-E96B35B179BF}" type="presOf" srcId="{DE913BD9-2362-4AA8-A83F-F62176F1E536}" destId="{03F928AB-6B18-4E1C-8C7B-B80937D8918A}" srcOrd="0" destOrd="0" presId="urn:microsoft.com/office/officeart/2009/3/layout/IncreasingArrowsProcess"/>
    <dgm:cxn modelId="{121D801E-8350-4D9C-B8BA-6143C38A1067}" type="presOf" srcId="{AAF93B96-38B2-4287-83F1-2A28DB7D826F}" destId="{5423F337-E352-4431-A1DC-000EFE2EDD73}" srcOrd="0" destOrd="0" presId="urn:microsoft.com/office/officeart/2009/3/layout/IncreasingArrowsProcess"/>
    <dgm:cxn modelId="{7F2B8452-30FD-451C-8124-BF66FDFE2C23}" type="presOf" srcId="{C39E06E8-BDDF-4CBE-B67F-DD45BF1187F3}" destId="{F71686D4-F1F6-4969-BEFF-09BCBFC75CAC}" srcOrd="0" destOrd="0" presId="urn:microsoft.com/office/officeart/2009/3/layout/IncreasingArrowsProcess"/>
    <dgm:cxn modelId="{D0515233-F82D-4959-9021-BEADD241F192}" srcId="{AE0ACE92-BB4C-4201-98CE-CF6F728DED51}" destId="{AAF93B96-38B2-4287-83F1-2A28DB7D826F}" srcOrd="3" destOrd="0" parTransId="{4C812146-BFF5-4EDE-B19D-EC530AAEB0F3}" sibTransId="{EBE5E5A4-807B-4EA9-899C-CB975810DE46}"/>
    <dgm:cxn modelId="{8844FAFC-7FF8-4CC2-A22A-83EAFECD202E}" type="presOf" srcId="{5CCF14E4-6D43-42D9-9C58-9D98BB82B49D}" destId="{1C4D11A6-D75D-4691-A3D7-E5899C8794B6}" srcOrd="0" destOrd="0" presId="urn:microsoft.com/office/officeart/2009/3/layout/IncreasingArrowsProcess"/>
    <dgm:cxn modelId="{B291A1BF-A634-4EEF-B7D5-04E60FB5C67C}" type="presOf" srcId="{A3EAA0F5-D81C-4851-A3FF-0D1ED792B402}" destId="{1D18A4C3-87CA-4170-B2B1-F96F388ACD20}" srcOrd="0" destOrd="0" presId="urn:microsoft.com/office/officeart/2009/3/layout/IncreasingArrowsProcess"/>
    <dgm:cxn modelId="{2E459111-DF74-4646-80ED-FC0780BF51D0}" type="presOf" srcId="{599EFD50-8F03-45B7-B1C5-305E9E2BD7C6}" destId="{54CA0FFE-9077-4A2A-9A4F-E5B3DE5C519B}" srcOrd="0" destOrd="0" presId="urn:microsoft.com/office/officeart/2009/3/layout/IncreasingArrowsProcess"/>
    <dgm:cxn modelId="{7274EAA8-A86E-4475-954E-53179C389D24}" srcId="{599EFD50-8F03-45B7-B1C5-305E9E2BD7C6}" destId="{4365B00D-241C-48B3-98E4-EBCA8216DD7C}" srcOrd="0" destOrd="0" parTransId="{9313A995-4280-4862-87C2-AD5779341CF8}" sibTransId="{D6433D3C-9E4B-45D5-A4AF-8E8F3A867045}"/>
    <dgm:cxn modelId="{3DC75ED1-BEA2-4CB3-A836-104A0190448D}" type="presOf" srcId="{4365B00D-241C-48B3-98E4-EBCA8216DD7C}" destId="{8D582777-C332-4414-BB20-04308A9BA36B}" srcOrd="0" destOrd="0" presId="urn:microsoft.com/office/officeart/2009/3/layout/IncreasingArrowsProcess"/>
    <dgm:cxn modelId="{E45B7DEA-6445-4039-9F5A-02E1C11EAB87}" srcId="{5CCF14E4-6D43-42D9-9C58-9D98BB82B49D}" destId="{DE913BD9-2362-4AA8-A83F-F62176F1E536}" srcOrd="0" destOrd="0" parTransId="{14FF1FB1-29CA-4C48-9C31-F1A41A32EE2B}" sibTransId="{EAA9442A-A53D-41FA-AF8A-A8389974CF67}"/>
    <dgm:cxn modelId="{AE4AB544-B8DB-45D5-9A33-4D5D42B0D9D2}" srcId="{AE0ACE92-BB4C-4201-98CE-CF6F728DED51}" destId="{5CCF14E4-6D43-42D9-9C58-9D98BB82B49D}" srcOrd="2" destOrd="0" parTransId="{6A227050-95B8-4311-8678-027B4B7E2C86}" sibTransId="{97F50389-13FF-46A4-A181-3AC699FF3752}"/>
    <dgm:cxn modelId="{B9FEEE1C-C69A-49E3-A8FC-60B51E1B9F40}" srcId="{AAF93B96-38B2-4287-83F1-2A28DB7D826F}" destId="{A3EAA0F5-D81C-4851-A3FF-0D1ED792B402}" srcOrd="0" destOrd="0" parTransId="{7BFA1E4D-7576-4490-9C71-95A145360024}" sibTransId="{67310D89-07C0-43EB-BBF1-6117227CA255}"/>
    <dgm:cxn modelId="{4000EF26-00F7-41A5-8263-EF58587DA1F7}" srcId="{AE0ACE92-BB4C-4201-98CE-CF6F728DED51}" destId="{599EFD50-8F03-45B7-B1C5-305E9E2BD7C6}" srcOrd="0" destOrd="0" parTransId="{70806AD6-2750-4495-BE71-7928C7B08E2B}" sibTransId="{317ABE4D-4BF2-4A08-8D75-5B1724C8C2EA}"/>
    <dgm:cxn modelId="{2BC8C5BF-1A3A-4C0E-BE3C-A251ED8D3BC5}" type="presOf" srcId="{02846CCB-E1BC-4C86-B22C-845D593E828C}" destId="{F01E2922-CF2C-42B7-9FBE-5B7139E5E1BA}" srcOrd="0" destOrd="0" presId="urn:microsoft.com/office/officeart/2009/3/layout/IncreasingArrowsProcess"/>
    <dgm:cxn modelId="{594B98F2-3514-4271-AD3F-B220F17456F2}" srcId="{02846CCB-E1BC-4C86-B22C-845D593E828C}" destId="{C39E06E8-BDDF-4CBE-B67F-DD45BF1187F3}" srcOrd="0" destOrd="0" parTransId="{CEFE9E49-C3D2-4A8F-8AB2-D9631B538F6E}" sibTransId="{3F2475C1-D3DE-46DA-8E73-80FE7308505D}"/>
    <dgm:cxn modelId="{82A9E6C9-5E27-4E7A-B026-8288CFD0CCFF}" type="presParOf" srcId="{9053BD32-EB73-449D-8B30-F2A2ADC2D4FC}" destId="{54CA0FFE-9077-4A2A-9A4F-E5B3DE5C519B}" srcOrd="0" destOrd="0" presId="urn:microsoft.com/office/officeart/2009/3/layout/IncreasingArrowsProcess"/>
    <dgm:cxn modelId="{64BAE75B-5FEB-4759-9D4F-BAD426ECC10E}" type="presParOf" srcId="{9053BD32-EB73-449D-8B30-F2A2ADC2D4FC}" destId="{8D582777-C332-4414-BB20-04308A9BA36B}" srcOrd="1" destOrd="0" presId="urn:microsoft.com/office/officeart/2009/3/layout/IncreasingArrowsProcess"/>
    <dgm:cxn modelId="{54FF5607-AB4B-4069-924B-CD09431C286A}" type="presParOf" srcId="{9053BD32-EB73-449D-8B30-F2A2ADC2D4FC}" destId="{F01E2922-CF2C-42B7-9FBE-5B7139E5E1BA}" srcOrd="2" destOrd="0" presId="urn:microsoft.com/office/officeart/2009/3/layout/IncreasingArrowsProcess"/>
    <dgm:cxn modelId="{F6739A29-FE1D-42FA-A525-B58AEE26D2A8}" type="presParOf" srcId="{9053BD32-EB73-449D-8B30-F2A2ADC2D4FC}" destId="{F71686D4-F1F6-4969-BEFF-09BCBFC75CAC}" srcOrd="3" destOrd="0" presId="urn:microsoft.com/office/officeart/2009/3/layout/IncreasingArrowsProcess"/>
    <dgm:cxn modelId="{AD5EE71E-CEA1-4102-BCE2-ED5A3FAD03DD}" type="presParOf" srcId="{9053BD32-EB73-449D-8B30-F2A2ADC2D4FC}" destId="{1C4D11A6-D75D-4691-A3D7-E5899C8794B6}" srcOrd="4" destOrd="0" presId="urn:microsoft.com/office/officeart/2009/3/layout/IncreasingArrowsProcess"/>
    <dgm:cxn modelId="{D06C827E-E8BE-4158-9249-25C7243BEBA2}" type="presParOf" srcId="{9053BD32-EB73-449D-8B30-F2A2ADC2D4FC}" destId="{03F928AB-6B18-4E1C-8C7B-B80937D8918A}" srcOrd="5" destOrd="0" presId="urn:microsoft.com/office/officeart/2009/3/layout/IncreasingArrowsProcess"/>
    <dgm:cxn modelId="{2AF21F07-9908-444F-AF7D-3C22929879A8}" type="presParOf" srcId="{9053BD32-EB73-449D-8B30-F2A2ADC2D4FC}" destId="{5423F337-E352-4431-A1DC-000EFE2EDD73}" srcOrd="6" destOrd="0" presId="urn:microsoft.com/office/officeart/2009/3/layout/IncreasingArrowsProcess"/>
    <dgm:cxn modelId="{7E2E7037-7B1D-48B1-92F4-DC3A840791C7}" type="presParOf" srcId="{9053BD32-EB73-449D-8B30-F2A2ADC2D4FC}" destId="{1D18A4C3-87CA-4170-B2B1-F96F388ACD20}" srcOrd="7"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346984-C9D4-4B60-ADED-FEDBAD320E8B}"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F6068655-246D-4D68-BF46-1280BB933B43}">
      <dgm:prSet phldrT="[Text]"/>
      <dgm:spPr/>
      <dgm:t>
        <a:bodyPr/>
        <a:lstStyle/>
        <a:p>
          <a:r>
            <a:rPr lang="en-US" dirty="0" smtClean="0"/>
            <a:t>1890</a:t>
          </a:r>
          <a:endParaRPr lang="en-US" dirty="0"/>
        </a:p>
      </dgm:t>
    </dgm:pt>
    <dgm:pt modelId="{8EFF97D0-8A7F-4241-BA18-9D6EF678AA40}" type="parTrans" cxnId="{21D38303-5140-430E-AC92-138CA0B3B810}">
      <dgm:prSet/>
      <dgm:spPr/>
      <dgm:t>
        <a:bodyPr/>
        <a:lstStyle/>
        <a:p>
          <a:endParaRPr lang="en-US"/>
        </a:p>
      </dgm:t>
    </dgm:pt>
    <dgm:pt modelId="{9C25DC67-F986-4C17-9250-FEFFADDBA915}" type="sibTrans" cxnId="{21D38303-5140-430E-AC92-138CA0B3B810}">
      <dgm:prSet/>
      <dgm:spPr/>
      <dgm:t>
        <a:bodyPr/>
        <a:lstStyle/>
        <a:p>
          <a:endParaRPr lang="en-US"/>
        </a:p>
      </dgm:t>
    </dgm:pt>
    <dgm:pt modelId="{84EC8453-0254-4F1B-B7EE-5B252EFFBAB2}">
      <dgm:prSet phldrT="[Text]"/>
      <dgm:spPr/>
      <dgm:t>
        <a:bodyPr/>
        <a:lstStyle/>
        <a:p>
          <a:r>
            <a:rPr lang="en-US" altLang="en-US" b="1" dirty="0" smtClean="0">
              <a:solidFill>
                <a:srgbClr val="FF0000"/>
              </a:solidFill>
              <a:latin typeface="Arial" charset="0"/>
              <a:cs typeface="Arial" charset="0"/>
            </a:rPr>
            <a:t>India</a:t>
          </a:r>
          <a:endParaRPr lang="en-US" b="1" dirty="0">
            <a:solidFill>
              <a:srgbClr val="FF0000"/>
            </a:solidFill>
          </a:endParaRPr>
        </a:p>
      </dgm:t>
    </dgm:pt>
    <dgm:pt modelId="{ABC4C10E-1D15-49E4-B7B6-1F7E0163559D}" type="parTrans" cxnId="{23866064-DE69-4440-840A-4DA0D5F2DBA5}">
      <dgm:prSet/>
      <dgm:spPr/>
      <dgm:t>
        <a:bodyPr/>
        <a:lstStyle/>
        <a:p>
          <a:endParaRPr lang="en-US"/>
        </a:p>
      </dgm:t>
    </dgm:pt>
    <dgm:pt modelId="{F9E19B2B-2EC8-40AD-B208-F6F359191F2E}" type="sibTrans" cxnId="{23866064-DE69-4440-840A-4DA0D5F2DBA5}">
      <dgm:prSet/>
      <dgm:spPr/>
      <dgm:t>
        <a:bodyPr/>
        <a:lstStyle/>
        <a:p>
          <a:endParaRPr lang="en-US"/>
        </a:p>
      </dgm:t>
    </dgm:pt>
    <dgm:pt modelId="{E1A8595B-DD8A-4DF1-8C2C-F17410F7D70D}">
      <dgm:prSet phldrT="[Text]" custT="1"/>
      <dgm:spPr/>
      <dgm:t>
        <a:bodyPr/>
        <a:lstStyle/>
        <a:p>
          <a:r>
            <a:rPr lang="en-US" sz="1600" dirty="0" smtClean="0"/>
            <a:t>Efforts in the organized sector under the style of the </a:t>
          </a:r>
          <a:r>
            <a:rPr lang="en-US" sz="1600" dirty="0" err="1" smtClean="0"/>
            <a:t>Patni</a:t>
          </a:r>
          <a:r>
            <a:rPr lang="en-US" sz="1600" dirty="0" smtClean="0"/>
            <a:t> Cooperative Credit Society was established in 1942, almost immediately after the adoption of the Indian cooperative Act 1940 </a:t>
          </a:r>
          <a:r>
            <a:rPr lang="en-US" sz="1600" b="1" dirty="0" smtClean="0">
              <a:solidFill>
                <a:srgbClr val="0000FF"/>
              </a:solidFill>
            </a:rPr>
            <a:t>(Dr. </a:t>
          </a:r>
          <a:r>
            <a:rPr lang="en-US" sz="1600" b="1" dirty="0" err="1" smtClean="0">
              <a:solidFill>
                <a:srgbClr val="0000FF"/>
              </a:solidFill>
            </a:rPr>
            <a:t>Rahmatullah</a:t>
          </a:r>
          <a:r>
            <a:rPr lang="en-US" sz="1600" b="1" dirty="0" smtClean="0">
              <a:solidFill>
                <a:srgbClr val="0000FF"/>
              </a:solidFill>
            </a:rPr>
            <a:t>-IFFI of India in crisis/</a:t>
          </a:r>
          <a:r>
            <a:rPr lang="en-US" sz="1600" b="1" dirty="0" err="1" smtClean="0">
              <a:solidFill>
                <a:srgbClr val="0000FF"/>
              </a:solidFill>
            </a:rPr>
            <a:t>Bagsiraj</a:t>
          </a:r>
          <a:r>
            <a:rPr lang="en-US" sz="1600" b="1" dirty="0" smtClean="0">
              <a:solidFill>
                <a:srgbClr val="0000FF"/>
              </a:solidFill>
            </a:rPr>
            <a:t>-IFII, published by KAU, Jeddah-2003</a:t>
          </a:r>
          <a:r>
            <a:rPr lang="en-US" sz="1600" dirty="0" smtClean="0"/>
            <a:t>)</a:t>
          </a:r>
          <a:endParaRPr lang="en-US" sz="1600" dirty="0"/>
        </a:p>
      </dgm:t>
    </dgm:pt>
    <dgm:pt modelId="{362F48A8-63FE-475B-A912-6E4070080D96}" type="parTrans" cxnId="{A7471649-E1C0-4E46-86E8-9645D2FC5043}">
      <dgm:prSet/>
      <dgm:spPr/>
      <dgm:t>
        <a:bodyPr/>
        <a:lstStyle/>
        <a:p>
          <a:endParaRPr lang="en-US"/>
        </a:p>
      </dgm:t>
    </dgm:pt>
    <dgm:pt modelId="{54E45319-F4E6-4223-9E96-F780617FFFF9}" type="sibTrans" cxnId="{A7471649-E1C0-4E46-86E8-9645D2FC5043}">
      <dgm:prSet/>
      <dgm:spPr/>
      <dgm:t>
        <a:bodyPr/>
        <a:lstStyle/>
        <a:p>
          <a:endParaRPr lang="en-US"/>
        </a:p>
      </dgm:t>
    </dgm:pt>
    <dgm:pt modelId="{53F12558-4E2E-492E-996C-3488F429732A}">
      <dgm:prSet phldrT="[Text]"/>
      <dgm:spPr/>
      <dgm:t>
        <a:bodyPr/>
        <a:lstStyle/>
        <a:p>
          <a:r>
            <a:rPr lang="en-US" dirty="0" smtClean="0"/>
            <a:t>1980 - 1982</a:t>
          </a:r>
          <a:endParaRPr lang="en-US" dirty="0"/>
        </a:p>
      </dgm:t>
    </dgm:pt>
    <dgm:pt modelId="{145CAB68-73D3-4D53-8650-464376D39F34}" type="parTrans" cxnId="{E7801607-44AD-45F9-A167-D2C11A09BF48}">
      <dgm:prSet/>
      <dgm:spPr/>
      <dgm:t>
        <a:bodyPr/>
        <a:lstStyle/>
        <a:p>
          <a:endParaRPr lang="en-US"/>
        </a:p>
      </dgm:t>
    </dgm:pt>
    <dgm:pt modelId="{6A94973D-DBBE-4126-8770-BDE83FA9399D}" type="sibTrans" cxnId="{E7801607-44AD-45F9-A167-D2C11A09BF48}">
      <dgm:prSet/>
      <dgm:spPr/>
      <dgm:t>
        <a:bodyPr/>
        <a:lstStyle/>
        <a:p>
          <a:endParaRPr lang="en-US"/>
        </a:p>
      </dgm:t>
    </dgm:pt>
    <dgm:pt modelId="{59F2237F-7169-4E54-A646-1272C971C9BB}">
      <dgm:prSet phldrT="[Text]" phldr="1"/>
      <dgm:spPr/>
      <dgm:t>
        <a:bodyPr/>
        <a:lstStyle/>
        <a:p>
          <a:endParaRPr lang="en-US" dirty="0">
            <a:solidFill>
              <a:srgbClr val="FF0000"/>
            </a:solidFill>
          </a:endParaRPr>
        </a:p>
      </dgm:t>
    </dgm:pt>
    <dgm:pt modelId="{58FF795D-AF62-4B25-9020-AE0EE725F67E}" type="parTrans" cxnId="{6A12CF0C-19B9-4583-9F68-19C05767CCD8}">
      <dgm:prSet/>
      <dgm:spPr/>
      <dgm:t>
        <a:bodyPr/>
        <a:lstStyle/>
        <a:p>
          <a:endParaRPr lang="en-US"/>
        </a:p>
      </dgm:t>
    </dgm:pt>
    <dgm:pt modelId="{F42F05B1-A7EB-45BE-90EE-5D7A5F15D28E}" type="sibTrans" cxnId="{6A12CF0C-19B9-4583-9F68-19C05767CCD8}">
      <dgm:prSet/>
      <dgm:spPr/>
      <dgm:t>
        <a:bodyPr/>
        <a:lstStyle/>
        <a:p>
          <a:endParaRPr lang="en-US"/>
        </a:p>
      </dgm:t>
    </dgm:pt>
    <dgm:pt modelId="{8C9FBF8C-74E4-43EE-8F31-F135402A3448}">
      <dgm:prSet phldrT="[Text]" custT="1"/>
      <dgm:spPr/>
      <dgm:t>
        <a:bodyPr/>
        <a:lstStyle/>
        <a:p>
          <a:pPr algn="just"/>
          <a:r>
            <a:rPr lang="en-US" sz="1600" dirty="0" smtClean="0">
              <a:latin typeface="+mj-lt"/>
            </a:rPr>
            <a:t>During the period 1980-1982</a:t>
          </a:r>
          <a:r>
            <a:rPr lang="en-US" sz="1600" b="1" dirty="0" smtClean="0">
              <a:solidFill>
                <a:srgbClr val="0000FF"/>
              </a:solidFill>
              <a:latin typeface="+mj-lt"/>
            </a:rPr>
            <a:t>, Alhaji Saiyadi Ringim</a:t>
          </a:r>
          <a:r>
            <a:rPr lang="en-US" sz="1600" dirty="0" smtClean="0">
              <a:latin typeface="+mj-lt"/>
            </a:rPr>
            <a:t>, Chairman  of </a:t>
          </a:r>
          <a:r>
            <a:rPr lang="en-US" sz="1600" b="1" dirty="0" smtClean="0">
              <a:latin typeface="+mj-lt"/>
            </a:rPr>
            <a:t>NASCUN </a:t>
          </a:r>
          <a:r>
            <a:rPr lang="en-US" sz="1600" dirty="0" smtClean="0">
              <a:latin typeface="+mj-lt"/>
            </a:rPr>
            <a:t>(the Nigerian credit union federation) and also Chairman  of ACCOSCA (the Panafrican credit union confederation) undertook a mission to Cairo, Egypt whereby he consulted Islamic scholars about the application of Islamic law to economics and finance and about the feasibility of credit unions in Muslim societies </a:t>
          </a:r>
          <a:r>
            <a:rPr lang="en-US" sz="1600" b="1" dirty="0" smtClean="0">
              <a:solidFill>
                <a:srgbClr val="0000FF"/>
              </a:solidFill>
              <a:latin typeface="+mj-lt"/>
            </a:rPr>
            <a:t>(Alhaji, 1982).</a:t>
          </a:r>
          <a:endParaRPr lang="en-US" sz="1600" b="1" dirty="0">
            <a:solidFill>
              <a:srgbClr val="0000FF"/>
            </a:solidFill>
            <a:latin typeface="+mj-lt"/>
          </a:endParaRPr>
        </a:p>
      </dgm:t>
    </dgm:pt>
    <dgm:pt modelId="{90643047-EE5D-48CE-86F2-EE6A8D3A3768}" type="parTrans" cxnId="{C9B1FC8D-4925-44CB-BF36-580786BDF6D8}">
      <dgm:prSet/>
      <dgm:spPr/>
      <dgm:t>
        <a:bodyPr/>
        <a:lstStyle/>
        <a:p>
          <a:endParaRPr lang="en-US"/>
        </a:p>
      </dgm:t>
    </dgm:pt>
    <dgm:pt modelId="{88550103-08B2-4637-A8E5-D3B791E87536}" type="sibTrans" cxnId="{C9B1FC8D-4925-44CB-BF36-580786BDF6D8}">
      <dgm:prSet/>
      <dgm:spPr/>
      <dgm:t>
        <a:bodyPr/>
        <a:lstStyle/>
        <a:p>
          <a:endParaRPr lang="en-US"/>
        </a:p>
      </dgm:t>
    </dgm:pt>
    <dgm:pt modelId="{291D7DFE-F2B1-400D-9EE3-8603B8DEFF12}">
      <dgm:prSet phldrT="[Text]"/>
      <dgm:spPr/>
      <dgm:t>
        <a:bodyPr/>
        <a:lstStyle/>
        <a:p>
          <a:r>
            <a:rPr lang="en-US" dirty="0" smtClean="0"/>
            <a:t>1987</a:t>
          </a:r>
          <a:endParaRPr lang="en-US" dirty="0"/>
        </a:p>
      </dgm:t>
    </dgm:pt>
    <dgm:pt modelId="{3DC85CCA-B0FC-44FE-A3B2-19BBF242F771}" type="parTrans" cxnId="{81DA720B-F41F-4342-AC6F-81A12C9CE689}">
      <dgm:prSet/>
      <dgm:spPr/>
      <dgm:t>
        <a:bodyPr/>
        <a:lstStyle/>
        <a:p>
          <a:endParaRPr lang="en-US"/>
        </a:p>
      </dgm:t>
    </dgm:pt>
    <dgm:pt modelId="{54B52BD4-57AF-48D4-A63B-C9E0E27E739A}" type="sibTrans" cxnId="{81DA720B-F41F-4342-AC6F-81A12C9CE689}">
      <dgm:prSet/>
      <dgm:spPr/>
      <dgm:t>
        <a:bodyPr/>
        <a:lstStyle/>
        <a:p>
          <a:endParaRPr lang="en-US"/>
        </a:p>
      </dgm:t>
    </dgm:pt>
    <dgm:pt modelId="{250AE16B-A224-4A13-B18C-6A1B8EB3DE4D}">
      <dgm:prSet phldrT="[Text]"/>
      <dgm:spPr/>
      <dgm:t>
        <a:bodyPr/>
        <a:lstStyle/>
        <a:p>
          <a:r>
            <a:rPr lang="en-US" b="1" dirty="0" smtClean="0">
              <a:solidFill>
                <a:srgbClr val="FF0000"/>
              </a:solidFill>
              <a:latin typeface="Arial" panose="020B0604020202020204" pitchFamily="34" charset="0"/>
              <a:cs typeface="Arial" panose="020B0604020202020204" pitchFamily="34" charset="0"/>
            </a:rPr>
            <a:t>Thailand</a:t>
          </a:r>
          <a:endParaRPr lang="en-US" b="1" dirty="0">
            <a:solidFill>
              <a:srgbClr val="FF0000"/>
            </a:solidFill>
            <a:latin typeface="Arial" panose="020B0604020202020204" pitchFamily="34" charset="0"/>
            <a:cs typeface="Arial" panose="020B0604020202020204" pitchFamily="34" charset="0"/>
          </a:endParaRPr>
        </a:p>
      </dgm:t>
    </dgm:pt>
    <dgm:pt modelId="{534D5DBD-5491-4ABE-82EA-9D31C2D503D3}" type="parTrans" cxnId="{54631241-6087-4A11-858C-2CC9B6766573}">
      <dgm:prSet/>
      <dgm:spPr/>
      <dgm:t>
        <a:bodyPr/>
        <a:lstStyle/>
        <a:p>
          <a:endParaRPr lang="en-US"/>
        </a:p>
      </dgm:t>
    </dgm:pt>
    <dgm:pt modelId="{D66C2F91-0F72-4957-8817-4931B4EECFAC}" type="sibTrans" cxnId="{54631241-6087-4A11-858C-2CC9B6766573}">
      <dgm:prSet/>
      <dgm:spPr/>
      <dgm:t>
        <a:bodyPr/>
        <a:lstStyle/>
        <a:p>
          <a:endParaRPr lang="en-US"/>
        </a:p>
      </dgm:t>
    </dgm:pt>
    <dgm:pt modelId="{B4F26A37-AF73-45D5-9DE5-5A626D2C8191}">
      <dgm:prSet phldrT="[Text]" custT="1"/>
      <dgm:spPr/>
      <dgm:t>
        <a:bodyPr/>
        <a:lstStyle/>
        <a:p>
          <a:r>
            <a:rPr lang="en-US" sz="1600" dirty="0" smtClean="0">
              <a:latin typeface="+mj-lt"/>
            </a:rPr>
            <a:t>“History of Islamic Financial system in Thailand started with the establishment of a cooperative society, </a:t>
          </a:r>
          <a:r>
            <a:rPr lang="en-US" sz="1600" dirty="0" err="1" smtClean="0">
              <a:latin typeface="+mj-lt"/>
            </a:rPr>
            <a:t>Pattani</a:t>
          </a:r>
          <a:r>
            <a:rPr lang="en-US" sz="1600" dirty="0" smtClean="0">
              <a:latin typeface="+mj-lt"/>
            </a:rPr>
            <a:t> Islamic Saving Cooperative that operates based on Shari’ah in 1987… </a:t>
          </a:r>
          <a:r>
            <a:rPr lang="en-US" sz="1200" b="1" dirty="0" smtClean="0">
              <a:solidFill>
                <a:srgbClr val="0000FF"/>
              </a:solidFill>
              <a:latin typeface="+mj-lt"/>
            </a:rPr>
            <a:t>(</a:t>
          </a:r>
          <a:r>
            <a:rPr lang="en-US" sz="1200" b="1" dirty="0" err="1" smtClean="0">
              <a:solidFill>
                <a:srgbClr val="0000FF"/>
              </a:solidFill>
              <a:latin typeface="+mj-lt"/>
            </a:rPr>
            <a:t>Haron</a:t>
          </a:r>
          <a:r>
            <a:rPr lang="en-US" sz="1200" b="1" dirty="0" smtClean="0">
              <a:solidFill>
                <a:srgbClr val="0000FF"/>
              </a:solidFill>
              <a:latin typeface="+mj-lt"/>
            </a:rPr>
            <a:t> &amp; </a:t>
          </a:r>
          <a:r>
            <a:rPr lang="en-US" sz="1200" b="1" dirty="0" err="1" smtClean="0">
              <a:solidFill>
                <a:srgbClr val="0000FF"/>
              </a:solidFill>
              <a:latin typeface="+mj-lt"/>
            </a:rPr>
            <a:t>Yamirudeng</a:t>
          </a:r>
          <a:r>
            <a:rPr lang="en-US" sz="1200" b="1" dirty="0" smtClean="0">
              <a:solidFill>
                <a:srgbClr val="0000FF"/>
              </a:solidFill>
              <a:latin typeface="+mj-lt"/>
            </a:rPr>
            <a:t>)</a:t>
          </a:r>
          <a:endParaRPr lang="en-US" sz="1200" b="1" dirty="0">
            <a:solidFill>
              <a:srgbClr val="0000FF"/>
            </a:solidFill>
            <a:latin typeface="+mj-lt"/>
          </a:endParaRPr>
        </a:p>
      </dgm:t>
    </dgm:pt>
    <dgm:pt modelId="{A2BF9B77-5B70-42D2-A61B-84A5A7DA0C73}" type="parTrans" cxnId="{2A1306CC-9004-4B39-8103-80425B9DB714}">
      <dgm:prSet/>
      <dgm:spPr/>
      <dgm:t>
        <a:bodyPr/>
        <a:lstStyle/>
        <a:p>
          <a:endParaRPr lang="en-US"/>
        </a:p>
      </dgm:t>
    </dgm:pt>
    <dgm:pt modelId="{1251425F-6A16-4743-8A6F-0C3FB7EC0F34}" type="sibTrans" cxnId="{2A1306CC-9004-4B39-8103-80425B9DB714}">
      <dgm:prSet/>
      <dgm:spPr/>
      <dgm:t>
        <a:bodyPr/>
        <a:lstStyle/>
        <a:p>
          <a:endParaRPr lang="en-US"/>
        </a:p>
      </dgm:t>
    </dgm:pt>
    <dgm:pt modelId="{205C06E2-E62D-4BC5-8545-940DB6913508}">
      <dgm:prSet phldrT="[Text]"/>
      <dgm:spPr/>
      <dgm:t>
        <a:bodyPr/>
        <a:lstStyle/>
        <a:p>
          <a:r>
            <a:rPr lang="en-US" dirty="0" smtClean="0"/>
            <a:t>1960</a:t>
          </a:r>
          <a:endParaRPr lang="en-US" dirty="0"/>
        </a:p>
      </dgm:t>
    </dgm:pt>
    <dgm:pt modelId="{6E7110D3-28FE-42F4-AA5B-E120C39DA7A6}" type="parTrans" cxnId="{0E70FE0E-3513-4C56-B763-B03B6CCC9D79}">
      <dgm:prSet/>
      <dgm:spPr/>
      <dgm:t>
        <a:bodyPr/>
        <a:lstStyle/>
        <a:p>
          <a:endParaRPr lang="en-US"/>
        </a:p>
      </dgm:t>
    </dgm:pt>
    <dgm:pt modelId="{4C967509-F516-4575-81CA-C8D86E8B13B2}" type="sibTrans" cxnId="{0E70FE0E-3513-4C56-B763-B03B6CCC9D79}">
      <dgm:prSet/>
      <dgm:spPr/>
      <dgm:t>
        <a:bodyPr/>
        <a:lstStyle/>
        <a:p>
          <a:endParaRPr lang="en-US"/>
        </a:p>
      </dgm:t>
    </dgm:pt>
    <dgm:pt modelId="{D46E1627-8161-45F1-93D6-A1FE07C67107}">
      <dgm:prSet phldrT="[Text]" custT="1"/>
      <dgm:spPr/>
      <dgm:t>
        <a:bodyPr/>
        <a:lstStyle/>
        <a:p>
          <a:r>
            <a:rPr lang="en-US" sz="1600" dirty="0" smtClean="0">
              <a:latin typeface="+mj-lt"/>
            </a:rPr>
            <a:t>“Formal Islamic banking first emerged in the early 1960’s through credit unions of Muslim landowners in Egypt and Pakistan who simply pooled their resources and could then in turn draw out funds for agricultural improvements on a non-interest basis.” </a:t>
          </a:r>
          <a:r>
            <a:rPr lang="en-US" sz="1600" b="1" dirty="0" smtClean="0">
              <a:solidFill>
                <a:srgbClr val="0000FF"/>
              </a:solidFill>
              <a:latin typeface="+mj-lt"/>
            </a:rPr>
            <a:t>(Prof Rodney Wilson)</a:t>
          </a:r>
          <a:endParaRPr lang="en-US" sz="1600" b="1" dirty="0">
            <a:solidFill>
              <a:srgbClr val="0000FF"/>
            </a:solidFill>
            <a:latin typeface="+mj-lt"/>
          </a:endParaRPr>
        </a:p>
      </dgm:t>
    </dgm:pt>
    <dgm:pt modelId="{957F30CB-E7F2-4085-B9DA-F488F1B9CC9B}" type="parTrans" cxnId="{162DD5A3-A80B-4413-9F29-53F040CE1D2C}">
      <dgm:prSet/>
      <dgm:spPr/>
      <dgm:t>
        <a:bodyPr/>
        <a:lstStyle/>
        <a:p>
          <a:endParaRPr lang="en-US"/>
        </a:p>
      </dgm:t>
    </dgm:pt>
    <dgm:pt modelId="{D70D482E-AEC6-49EA-A217-B781A61108B0}" type="sibTrans" cxnId="{162DD5A3-A80B-4413-9F29-53F040CE1D2C}">
      <dgm:prSet/>
      <dgm:spPr/>
      <dgm:t>
        <a:bodyPr/>
        <a:lstStyle/>
        <a:p>
          <a:endParaRPr lang="en-US"/>
        </a:p>
      </dgm:t>
    </dgm:pt>
    <dgm:pt modelId="{5475A058-19BF-469E-A930-EA5FB90331B1}">
      <dgm:prSet phldrT="[Text]"/>
      <dgm:spPr/>
      <dgm:t>
        <a:bodyPr/>
        <a:lstStyle/>
        <a:p>
          <a:r>
            <a:rPr lang="en-US" b="1" dirty="0" smtClean="0">
              <a:solidFill>
                <a:srgbClr val="FF0000"/>
              </a:solidFill>
              <a:latin typeface="Arial" panose="020B0604020202020204" pitchFamily="34" charset="0"/>
              <a:cs typeface="Arial" panose="020B0604020202020204" pitchFamily="34" charset="0"/>
            </a:rPr>
            <a:t>Egypt and Pakistan</a:t>
          </a:r>
          <a:endParaRPr lang="en-US" b="1" dirty="0">
            <a:solidFill>
              <a:srgbClr val="FF0000"/>
            </a:solidFill>
            <a:latin typeface="Arial" panose="020B0604020202020204" pitchFamily="34" charset="0"/>
            <a:cs typeface="Arial" panose="020B0604020202020204" pitchFamily="34" charset="0"/>
          </a:endParaRPr>
        </a:p>
      </dgm:t>
    </dgm:pt>
    <dgm:pt modelId="{30443722-B17D-4627-866D-63385640AECD}" type="parTrans" cxnId="{C903D9FB-7F11-4753-9D95-EBCE26B9F58D}">
      <dgm:prSet/>
      <dgm:spPr/>
      <dgm:t>
        <a:bodyPr/>
        <a:lstStyle/>
        <a:p>
          <a:endParaRPr lang="en-US"/>
        </a:p>
      </dgm:t>
    </dgm:pt>
    <dgm:pt modelId="{BA71BE52-4589-4D63-AC37-2EE9128DC080}" type="sibTrans" cxnId="{C903D9FB-7F11-4753-9D95-EBCE26B9F58D}">
      <dgm:prSet/>
      <dgm:spPr/>
      <dgm:t>
        <a:bodyPr/>
        <a:lstStyle/>
        <a:p>
          <a:endParaRPr lang="en-US"/>
        </a:p>
      </dgm:t>
    </dgm:pt>
    <dgm:pt modelId="{681E90A3-4AE1-4141-8D40-F0D2E51C2628}">
      <dgm:prSet phldrT="[Text]"/>
      <dgm:spPr/>
      <dgm:t>
        <a:bodyPr/>
        <a:lstStyle/>
        <a:p>
          <a:r>
            <a:rPr lang="en-US" dirty="0" smtClean="0"/>
            <a:t>2003</a:t>
          </a:r>
          <a:endParaRPr lang="en-US" dirty="0"/>
        </a:p>
      </dgm:t>
    </dgm:pt>
    <dgm:pt modelId="{59BF92AD-5CA2-4716-8D8C-D52F5EBC6041}" type="parTrans" cxnId="{52F62900-EE35-49EF-94EE-AA264C3A6D05}">
      <dgm:prSet/>
      <dgm:spPr/>
      <dgm:t>
        <a:bodyPr/>
        <a:lstStyle/>
        <a:p>
          <a:endParaRPr lang="en-US"/>
        </a:p>
      </dgm:t>
    </dgm:pt>
    <dgm:pt modelId="{CF9ABB7A-F185-4DB6-AB55-9A934BF5F1DF}" type="sibTrans" cxnId="{52F62900-EE35-49EF-94EE-AA264C3A6D05}">
      <dgm:prSet/>
      <dgm:spPr/>
      <dgm:t>
        <a:bodyPr/>
        <a:lstStyle/>
        <a:p>
          <a:endParaRPr lang="en-US"/>
        </a:p>
      </dgm:t>
    </dgm:pt>
    <dgm:pt modelId="{970B5E48-108F-4CE5-B89F-C0F8E4CA7FF4}">
      <dgm:prSet phldrT="[Text]"/>
      <dgm:spPr/>
      <dgm:t>
        <a:bodyPr/>
        <a:lstStyle/>
        <a:p>
          <a:r>
            <a:rPr lang="en-US" altLang="en-US" b="1" dirty="0" smtClean="0">
              <a:solidFill>
                <a:srgbClr val="FF0000"/>
              </a:solidFill>
              <a:latin typeface="Arial" charset="0"/>
              <a:cs typeface="Arial" charset="0"/>
            </a:rPr>
            <a:t>India</a:t>
          </a:r>
          <a:endParaRPr lang="en-US" dirty="0"/>
        </a:p>
      </dgm:t>
    </dgm:pt>
    <dgm:pt modelId="{14C76B3D-5747-4D21-A7BD-A79247640C0C}" type="parTrans" cxnId="{903E6887-8704-4C48-B455-3079B4D66818}">
      <dgm:prSet/>
      <dgm:spPr/>
      <dgm:t>
        <a:bodyPr/>
        <a:lstStyle/>
        <a:p>
          <a:endParaRPr lang="en-US"/>
        </a:p>
      </dgm:t>
    </dgm:pt>
    <dgm:pt modelId="{7DC25B7C-9073-464B-A6FF-DDB16CAB7B28}" type="sibTrans" cxnId="{903E6887-8704-4C48-B455-3079B4D66818}">
      <dgm:prSet/>
      <dgm:spPr/>
      <dgm:t>
        <a:bodyPr/>
        <a:lstStyle/>
        <a:p>
          <a:endParaRPr lang="en-US"/>
        </a:p>
      </dgm:t>
    </dgm:pt>
    <dgm:pt modelId="{F9CEB3BB-661F-45B4-8106-9EB7D7CBC6CE}">
      <dgm:prSet phldrT="[Text]"/>
      <dgm:spPr/>
      <dgm:t>
        <a:bodyPr/>
        <a:lstStyle/>
        <a:p>
          <a:r>
            <a:rPr lang="en-US" dirty="0" smtClean="0"/>
            <a:t>2006</a:t>
          </a:r>
          <a:endParaRPr lang="en-US" dirty="0"/>
        </a:p>
      </dgm:t>
    </dgm:pt>
    <dgm:pt modelId="{0DB04CF5-25FC-4DC3-ABF0-0CC4BB3DE0D4}" type="parTrans" cxnId="{729328EB-0F73-46AF-AFE8-44E93CA8E953}">
      <dgm:prSet/>
      <dgm:spPr/>
      <dgm:t>
        <a:bodyPr/>
        <a:lstStyle/>
        <a:p>
          <a:endParaRPr lang="en-US"/>
        </a:p>
      </dgm:t>
    </dgm:pt>
    <dgm:pt modelId="{07E6AFDF-BB37-46CB-9EBC-5ADF88BEEDB7}" type="sibTrans" cxnId="{729328EB-0F73-46AF-AFE8-44E93CA8E953}">
      <dgm:prSet/>
      <dgm:spPr/>
      <dgm:t>
        <a:bodyPr/>
        <a:lstStyle/>
        <a:p>
          <a:endParaRPr lang="en-US"/>
        </a:p>
      </dgm:t>
    </dgm:pt>
    <dgm:pt modelId="{65E8922C-6E6C-4241-A466-C7C467563A3F}">
      <dgm:prSet phldrT="[Text]" custT="1"/>
      <dgm:spPr/>
      <dgm:t>
        <a:bodyPr/>
        <a:lstStyle/>
        <a:p>
          <a:r>
            <a:rPr lang="en-US" sz="1600" b="1" dirty="0" smtClean="0">
              <a:latin typeface="+mj-lt"/>
            </a:rPr>
            <a:t> I.ALI </a:t>
          </a:r>
          <a:r>
            <a:rPr lang="en-US" sz="1600" dirty="0" smtClean="0">
              <a:latin typeface="+mj-lt"/>
            </a:rPr>
            <a:t>, Founder of Muslim Credit Union Co-operative Society Ltd, Trinidad &amp; Tobago, submitted a concept paper to the IDB, Jeddah, Saudi Arabia as an initiative to the promotion of Islamic finance through the cooperative and credit union system.</a:t>
          </a:r>
          <a:endParaRPr lang="en-US" sz="1600" dirty="0">
            <a:latin typeface="+mj-lt"/>
          </a:endParaRPr>
        </a:p>
      </dgm:t>
    </dgm:pt>
    <dgm:pt modelId="{E34A4D23-77E7-48E8-9916-B3AE10F5B5A2}" type="parTrans" cxnId="{A4571386-57DB-4C25-82C9-B983887E702C}">
      <dgm:prSet/>
      <dgm:spPr/>
      <dgm:t>
        <a:bodyPr/>
        <a:lstStyle/>
        <a:p>
          <a:endParaRPr lang="en-US"/>
        </a:p>
      </dgm:t>
    </dgm:pt>
    <dgm:pt modelId="{C9D34D0D-B9E8-4989-BD96-57734ADF4EE9}" type="sibTrans" cxnId="{A4571386-57DB-4C25-82C9-B983887E702C}">
      <dgm:prSet/>
      <dgm:spPr/>
      <dgm:t>
        <a:bodyPr/>
        <a:lstStyle/>
        <a:p>
          <a:endParaRPr lang="en-US"/>
        </a:p>
      </dgm:t>
    </dgm:pt>
    <dgm:pt modelId="{14323087-EDB7-4B70-9A4B-E8D4D4EF66B7}">
      <dgm:prSet phldrT="[Text]"/>
      <dgm:spPr/>
      <dgm:t>
        <a:bodyPr/>
        <a:lstStyle/>
        <a:p>
          <a:r>
            <a:rPr lang="en-US" b="1" dirty="0" smtClean="0">
              <a:solidFill>
                <a:srgbClr val="FF0000"/>
              </a:solidFill>
              <a:latin typeface="Arial" panose="020B0604020202020204" pitchFamily="34" charset="0"/>
              <a:cs typeface="Arial" panose="020B0604020202020204" pitchFamily="34" charset="0"/>
            </a:rPr>
            <a:t>T &amp; T , 2006</a:t>
          </a:r>
          <a:endParaRPr lang="en-US" b="1" dirty="0">
            <a:solidFill>
              <a:srgbClr val="FF0000"/>
            </a:solidFill>
            <a:latin typeface="Arial" panose="020B0604020202020204" pitchFamily="34" charset="0"/>
            <a:cs typeface="Arial" panose="020B0604020202020204" pitchFamily="34" charset="0"/>
          </a:endParaRPr>
        </a:p>
      </dgm:t>
    </dgm:pt>
    <dgm:pt modelId="{B76F7865-DC84-4F4F-B1A4-7402103F8202}" type="parTrans" cxnId="{E2A58A25-6173-48AD-9C6B-A9FDCF3BEC3E}">
      <dgm:prSet/>
      <dgm:spPr/>
      <dgm:t>
        <a:bodyPr/>
        <a:lstStyle/>
        <a:p>
          <a:endParaRPr lang="en-US"/>
        </a:p>
      </dgm:t>
    </dgm:pt>
    <dgm:pt modelId="{CC7D44C3-BCDF-460F-8D03-40446BA4E4FB}" type="sibTrans" cxnId="{E2A58A25-6173-48AD-9C6B-A9FDCF3BEC3E}">
      <dgm:prSet/>
      <dgm:spPr/>
      <dgm:t>
        <a:bodyPr/>
        <a:lstStyle/>
        <a:p>
          <a:endParaRPr lang="en-US"/>
        </a:p>
      </dgm:t>
    </dgm:pt>
    <dgm:pt modelId="{7C83F3EA-8804-4905-AA34-FDA4DB8A84AB}">
      <dgm:prSet custT="1"/>
      <dgm:spPr/>
      <dgm:t>
        <a:bodyPr/>
        <a:lstStyle/>
        <a:p>
          <a:r>
            <a:rPr lang="en-US" sz="1600" dirty="0" smtClean="0">
              <a:latin typeface="+mn-lt"/>
              <a:cs typeface="Arial" panose="020B0604020202020204" pitchFamily="34" charset="0"/>
            </a:rPr>
            <a:t>Study shows that there are institutions that have grown to a size of 14 Islamic Cooperative Credit Society (ICCS) in India</a:t>
          </a:r>
          <a:r>
            <a:rPr lang="en-US" sz="1600" b="1" dirty="0" smtClean="0">
              <a:latin typeface="+mn-lt"/>
              <a:cs typeface="Arial" panose="020B0604020202020204" pitchFamily="34" charset="0"/>
            </a:rPr>
            <a:t>.  </a:t>
          </a:r>
          <a:r>
            <a:rPr lang="en-US" sz="1600" dirty="0" err="1" smtClean="0">
              <a:latin typeface="+mn-lt"/>
            </a:rPr>
            <a:t>Bagsiraj</a:t>
          </a:r>
          <a:r>
            <a:rPr lang="en-US" sz="1600" dirty="0" smtClean="0">
              <a:latin typeface="+mn-lt"/>
            </a:rPr>
            <a:t>, 2003</a:t>
          </a:r>
          <a:endParaRPr lang="en-US" sz="1600" dirty="0">
            <a:latin typeface="+mn-lt"/>
          </a:endParaRPr>
        </a:p>
      </dgm:t>
    </dgm:pt>
    <dgm:pt modelId="{F2B0B990-36D0-4A69-B84E-439632FBA38F}" type="parTrans" cxnId="{50DAE035-C903-4980-B459-F640735ECD7B}">
      <dgm:prSet/>
      <dgm:spPr/>
      <dgm:t>
        <a:bodyPr/>
        <a:lstStyle/>
        <a:p>
          <a:endParaRPr lang="en-US"/>
        </a:p>
      </dgm:t>
    </dgm:pt>
    <dgm:pt modelId="{2D4BB83A-F7C3-4236-9449-121EBA408CBE}" type="sibTrans" cxnId="{50DAE035-C903-4980-B459-F640735ECD7B}">
      <dgm:prSet/>
      <dgm:spPr/>
      <dgm:t>
        <a:bodyPr/>
        <a:lstStyle/>
        <a:p>
          <a:endParaRPr lang="en-US"/>
        </a:p>
      </dgm:t>
    </dgm:pt>
    <dgm:pt modelId="{191A10D0-755B-4C88-8551-144108FD1F1F}" type="pres">
      <dgm:prSet presAssocID="{B9346984-C9D4-4B60-ADED-FEDBAD320E8B}" presName="Name0" presStyleCnt="0">
        <dgm:presLayoutVars>
          <dgm:chMax/>
          <dgm:chPref val="3"/>
          <dgm:dir/>
          <dgm:animOne val="branch"/>
          <dgm:animLvl val="lvl"/>
        </dgm:presLayoutVars>
      </dgm:prSet>
      <dgm:spPr/>
      <dgm:t>
        <a:bodyPr/>
        <a:lstStyle/>
        <a:p>
          <a:endParaRPr lang="en-US"/>
        </a:p>
      </dgm:t>
    </dgm:pt>
    <dgm:pt modelId="{2D4068B0-327D-44EC-8B2E-9F253D85EBFD}" type="pres">
      <dgm:prSet presAssocID="{F6068655-246D-4D68-BF46-1280BB933B43}" presName="composite" presStyleCnt="0"/>
      <dgm:spPr/>
    </dgm:pt>
    <dgm:pt modelId="{AEB8294C-8EC6-47CF-9232-2B11461B86EB}" type="pres">
      <dgm:prSet presAssocID="{F6068655-246D-4D68-BF46-1280BB933B43}" presName="FirstChild" presStyleLbl="revTx" presStyleIdx="0" presStyleCnt="12">
        <dgm:presLayoutVars>
          <dgm:chMax val="0"/>
          <dgm:chPref val="0"/>
          <dgm:bulletEnabled val="1"/>
        </dgm:presLayoutVars>
      </dgm:prSet>
      <dgm:spPr/>
      <dgm:t>
        <a:bodyPr/>
        <a:lstStyle/>
        <a:p>
          <a:endParaRPr lang="en-US"/>
        </a:p>
      </dgm:t>
    </dgm:pt>
    <dgm:pt modelId="{66F3A144-1C5A-464E-AADB-282627635B78}" type="pres">
      <dgm:prSet presAssocID="{F6068655-246D-4D68-BF46-1280BB933B43}" presName="Parent" presStyleLbl="alignNode1" presStyleIdx="0" presStyleCnt="6">
        <dgm:presLayoutVars>
          <dgm:chMax val="3"/>
          <dgm:chPref val="3"/>
          <dgm:bulletEnabled val="1"/>
        </dgm:presLayoutVars>
      </dgm:prSet>
      <dgm:spPr/>
      <dgm:t>
        <a:bodyPr/>
        <a:lstStyle/>
        <a:p>
          <a:endParaRPr lang="en-US"/>
        </a:p>
      </dgm:t>
    </dgm:pt>
    <dgm:pt modelId="{C29FFFA4-6D30-4FB3-AB07-2F127251E5FC}" type="pres">
      <dgm:prSet presAssocID="{F6068655-246D-4D68-BF46-1280BB933B43}" presName="Accent" presStyleLbl="parChTrans1D1" presStyleIdx="0" presStyleCnt="6"/>
      <dgm:spPr/>
    </dgm:pt>
    <dgm:pt modelId="{05363AA7-D874-49D3-B8A3-BE84D7FE39E9}" type="pres">
      <dgm:prSet presAssocID="{F6068655-246D-4D68-BF46-1280BB933B43}" presName="Child" presStyleLbl="revTx" presStyleIdx="1" presStyleCnt="12">
        <dgm:presLayoutVars>
          <dgm:chMax val="0"/>
          <dgm:chPref val="0"/>
          <dgm:bulletEnabled val="1"/>
        </dgm:presLayoutVars>
      </dgm:prSet>
      <dgm:spPr/>
      <dgm:t>
        <a:bodyPr/>
        <a:lstStyle/>
        <a:p>
          <a:endParaRPr lang="en-US"/>
        </a:p>
      </dgm:t>
    </dgm:pt>
    <dgm:pt modelId="{2C2BBD00-F64A-442F-83B5-263958B678D4}" type="pres">
      <dgm:prSet presAssocID="{9C25DC67-F986-4C17-9250-FEFFADDBA915}" presName="sibTrans" presStyleCnt="0"/>
      <dgm:spPr/>
    </dgm:pt>
    <dgm:pt modelId="{F2B76BD9-24B8-482C-852A-70A37FAABDBC}" type="pres">
      <dgm:prSet presAssocID="{205C06E2-E62D-4BC5-8545-940DB6913508}" presName="composite" presStyleCnt="0"/>
      <dgm:spPr/>
    </dgm:pt>
    <dgm:pt modelId="{36FCB616-43D1-4429-8F75-4DBF60D5BC09}" type="pres">
      <dgm:prSet presAssocID="{205C06E2-E62D-4BC5-8545-940DB6913508}" presName="FirstChild" presStyleLbl="revTx" presStyleIdx="2" presStyleCnt="12">
        <dgm:presLayoutVars>
          <dgm:chMax val="0"/>
          <dgm:chPref val="0"/>
          <dgm:bulletEnabled val="1"/>
        </dgm:presLayoutVars>
      </dgm:prSet>
      <dgm:spPr/>
      <dgm:t>
        <a:bodyPr/>
        <a:lstStyle/>
        <a:p>
          <a:endParaRPr lang="en-US"/>
        </a:p>
      </dgm:t>
    </dgm:pt>
    <dgm:pt modelId="{939C6113-F548-4EB6-BCF0-A92EADE0F970}" type="pres">
      <dgm:prSet presAssocID="{205C06E2-E62D-4BC5-8545-940DB6913508}" presName="Parent" presStyleLbl="alignNode1" presStyleIdx="1" presStyleCnt="6">
        <dgm:presLayoutVars>
          <dgm:chMax val="3"/>
          <dgm:chPref val="3"/>
          <dgm:bulletEnabled val="1"/>
        </dgm:presLayoutVars>
      </dgm:prSet>
      <dgm:spPr/>
      <dgm:t>
        <a:bodyPr/>
        <a:lstStyle/>
        <a:p>
          <a:endParaRPr lang="en-US"/>
        </a:p>
      </dgm:t>
    </dgm:pt>
    <dgm:pt modelId="{D0E16BFD-7035-4931-AC9D-B95CB19C2120}" type="pres">
      <dgm:prSet presAssocID="{205C06E2-E62D-4BC5-8545-940DB6913508}" presName="Accent" presStyleLbl="parChTrans1D1" presStyleIdx="1" presStyleCnt="6"/>
      <dgm:spPr/>
    </dgm:pt>
    <dgm:pt modelId="{43CA64D1-2265-4B12-A361-2A4E8DD5C001}" type="pres">
      <dgm:prSet presAssocID="{205C06E2-E62D-4BC5-8545-940DB6913508}" presName="Child" presStyleLbl="revTx" presStyleIdx="3" presStyleCnt="12">
        <dgm:presLayoutVars>
          <dgm:chMax val="0"/>
          <dgm:chPref val="0"/>
          <dgm:bulletEnabled val="1"/>
        </dgm:presLayoutVars>
      </dgm:prSet>
      <dgm:spPr/>
      <dgm:t>
        <a:bodyPr/>
        <a:lstStyle/>
        <a:p>
          <a:endParaRPr lang="en-US"/>
        </a:p>
      </dgm:t>
    </dgm:pt>
    <dgm:pt modelId="{C1698624-1383-4288-B946-36AFCAD7222C}" type="pres">
      <dgm:prSet presAssocID="{4C967509-F516-4575-81CA-C8D86E8B13B2}" presName="sibTrans" presStyleCnt="0"/>
      <dgm:spPr/>
    </dgm:pt>
    <dgm:pt modelId="{29387679-8FE4-4CDD-B284-E45074371F49}" type="pres">
      <dgm:prSet presAssocID="{53F12558-4E2E-492E-996C-3488F429732A}" presName="composite" presStyleCnt="0"/>
      <dgm:spPr/>
    </dgm:pt>
    <dgm:pt modelId="{7F3D5F37-E48A-4BF0-A89B-18BBE4BF60BC}" type="pres">
      <dgm:prSet presAssocID="{53F12558-4E2E-492E-996C-3488F429732A}" presName="FirstChild" presStyleLbl="revTx" presStyleIdx="4" presStyleCnt="12">
        <dgm:presLayoutVars>
          <dgm:chMax val="0"/>
          <dgm:chPref val="0"/>
          <dgm:bulletEnabled val="1"/>
        </dgm:presLayoutVars>
      </dgm:prSet>
      <dgm:spPr/>
      <dgm:t>
        <a:bodyPr/>
        <a:lstStyle/>
        <a:p>
          <a:endParaRPr lang="en-US"/>
        </a:p>
      </dgm:t>
    </dgm:pt>
    <dgm:pt modelId="{6532E0F0-4433-46E6-9299-11F84715418E}" type="pres">
      <dgm:prSet presAssocID="{53F12558-4E2E-492E-996C-3488F429732A}" presName="Parent" presStyleLbl="alignNode1" presStyleIdx="2" presStyleCnt="6">
        <dgm:presLayoutVars>
          <dgm:chMax val="3"/>
          <dgm:chPref val="3"/>
          <dgm:bulletEnabled val="1"/>
        </dgm:presLayoutVars>
      </dgm:prSet>
      <dgm:spPr/>
      <dgm:t>
        <a:bodyPr/>
        <a:lstStyle/>
        <a:p>
          <a:endParaRPr lang="en-US"/>
        </a:p>
      </dgm:t>
    </dgm:pt>
    <dgm:pt modelId="{53627BB9-6834-41C1-B191-839C35894231}" type="pres">
      <dgm:prSet presAssocID="{53F12558-4E2E-492E-996C-3488F429732A}" presName="Accent" presStyleLbl="parChTrans1D1" presStyleIdx="2" presStyleCnt="6"/>
      <dgm:spPr/>
    </dgm:pt>
    <dgm:pt modelId="{5EB9419B-79A8-424F-B07E-A39500F10574}" type="pres">
      <dgm:prSet presAssocID="{53F12558-4E2E-492E-996C-3488F429732A}" presName="Child" presStyleLbl="revTx" presStyleIdx="5" presStyleCnt="12">
        <dgm:presLayoutVars>
          <dgm:chMax val="0"/>
          <dgm:chPref val="0"/>
          <dgm:bulletEnabled val="1"/>
        </dgm:presLayoutVars>
      </dgm:prSet>
      <dgm:spPr/>
      <dgm:t>
        <a:bodyPr/>
        <a:lstStyle/>
        <a:p>
          <a:endParaRPr lang="en-US"/>
        </a:p>
      </dgm:t>
    </dgm:pt>
    <dgm:pt modelId="{D2467540-404A-48C8-BBFF-1CE65C54C27E}" type="pres">
      <dgm:prSet presAssocID="{6A94973D-DBBE-4126-8770-BDE83FA9399D}" presName="sibTrans" presStyleCnt="0"/>
      <dgm:spPr/>
    </dgm:pt>
    <dgm:pt modelId="{8743884C-95D0-4BAD-8ECC-F9B16EDD69F6}" type="pres">
      <dgm:prSet presAssocID="{291D7DFE-F2B1-400D-9EE3-8603B8DEFF12}" presName="composite" presStyleCnt="0"/>
      <dgm:spPr/>
    </dgm:pt>
    <dgm:pt modelId="{02128866-AA6D-4051-B2B7-AA0B62C326E0}" type="pres">
      <dgm:prSet presAssocID="{291D7DFE-F2B1-400D-9EE3-8603B8DEFF12}" presName="FirstChild" presStyleLbl="revTx" presStyleIdx="6" presStyleCnt="12" custLinFactNeighborY="80104">
        <dgm:presLayoutVars>
          <dgm:chMax val="0"/>
          <dgm:chPref val="0"/>
          <dgm:bulletEnabled val="1"/>
        </dgm:presLayoutVars>
      </dgm:prSet>
      <dgm:spPr/>
      <dgm:t>
        <a:bodyPr/>
        <a:lstStyle/>
        <a:p>
          <a:endParaRPr lang="en-US"/>
        </a:p>
      </dgm:t>
    </dgm:pt>
    <dgm:pt modelId="{FF00E943-FE49-4B07-A94C-AFC75F30E2D1}" type="pres">
      <dgm:prSet presAssocID="{291D7DFE-F2B1-400D-9EE3-8603B8DEFF12}" presName="Parent" presStyleLbl="alignNode1" presStyleIdx="3" presStyleCnt="6" custLinFactNeighborY="80104">
        <dgm:presLayoutVars>
          <dgm:chMax val="3"/>
          <dgm:chPref val="3"/>
          <dgm:bulletEnabled val="1"/>
        </dgm:presLayoutVars>
      </dgm:prSet>
      <dgm:spPr/>
      <dgm:t>
        <a:bodyPr/>
        <a:lstStyle/>
        <a:p>
          <a:endParaRPr lang="en-US"/>
        </a:p>
      </dgm:t>
    </dgm:pt>
    <dgm:pt modelId="{E4711756-67D7-4820-823B-84DAAB0737CC}" type="pres">
      <dgm:prSet presAssocID="{291D7DFE-F2B1-400D-9EE3-8603B8DEFF12}" presName="Accent" presStyleLbl="parChTrans1D1" presStyleIdx="3" presStyleCnt="6" custLinFactY="342823" custLinFactNeighborY="400000"/>
      <dgm:spPr/>
    </dgm:pt>
    <dgm:pt modelId="{0DD24F05-8B3A-48AF-A156-8365F6020713}" type="pres">
      <dgm:prSet presAssocID="{291D7DFE-F2B1-400D-9EE3-8603B8DEFF12}" presName="Child" presStyleLbl="revTx" presStyleIdx="7" presStyleCnt="12" custLinFactY="40245" custLinFactNeighborY="100000">
        <dgm:presLayoutVars>
          <dgm:chMax val="0"/>
          <dgm:chPref val="0"/>
          <dgm:bulletEnabled val="1"/>
        </dgm:presLayoutVars>
      </dgm:prSet>
      <dgm:spPr/>
      <dgm:t>
        <a:bodyPr/>
        <a:lstStyle/>
        <a:p>
          <a:endParaRPr lang="en-US"/>
        </a:p>
      </dgm:t>
    </dgm:pt>
    <dgm:pt modelId="{50F0F8B6-D18F-441E-B308-E1F34647362F}" type="pres">
      <dgm:prSet presAssocID="{54B52BD4-57AF-48D4-A63B-C9E0E27E739A}" presName="sibTrans" presStyleCnt="0"/>
      <dgm:spPr/>
    </dgm:pt>
    <dgm:pt modelId="{6710AD4F-65A4-4CF7-B4D3-FEDA49079F40}" type="pres">
      <dgm:prSet presAssocID="{681E90A3-4AE1-4141-8D40-F0D2E51C2628}" presName="composite" presStyleCnt="0"/>
      <dgm:spPr/>
    </dgm:pt>
    <dgm:pt modelId="{9E80CFAD-DAB0-4C6D-B808-E94EDE608051}" type="pres">
      <dgm:prSet presAssocID="{681E90A3-4AE1-4141-8D40-F0D2E51C2628}" presName="FirstChild" presStyleLbl="revTx" presStyleIdx="8" presStyleCnt="12" custLinFactNeighborY="48979">
        <dgm:presLayoutVars>
          <dgm:chMax val="0"/>
          <dgm:chPref val="0"/>
          <dgm:bulletEnabled val="1"/>
        </dgm:presLayoutVars>
      </dgm:prSet>
      <dgm:spPr/>
      <dgm:t>
        <a:bodyPr/>
        <a:lstStyle/>
        <a:p>
          <a:endParaRPr lang="en-US"/>
        </a:p>
      </dgm:t>
    </dgm:pt>
    <dgm:pt modelId="{D2071975-5408-4EA0-9D08-D02F90CE3595}" type="pres">
      <dgm:prSet presAssocID="{681E90A3-4AE1-4141-8D40-F0D2E51C2628}" presName="Parent" presStyleLbl="alignNode1" presStyleIdx="4" presStyleCnt="6" custLinFactNeighborY="48979">
        <dgm:presLayoutVars>
          <dgm:chMax val="3"/>
          <dgm:chPref val="3"/>
          <dgm:bulletEnabled val="1"/>
        </dgm:presLayoutVars>
      </dgm:prSet>
      <dgm:spPr/>
      <dgm:t>
        <a:bodyPr/>
        <a:lstStyle/>
        <a:p>
          <a:endParaRPr lang="en-US"/>
        </a:p>
      </dgm:t>
    </dgm:pt>
    <dgm:pt modelId="{A763831A-8916-42D5-A2CF-DBCF41FDE6B0}" type="pres">
      <dgm:prSet presAssocID="{681E90A3-4AE1-4141-8D40-F0D2E51C2628}" presName="Accent" presStyleLbl="parChTrans1D1" presStyleIdx="4" presStyleCnt="6" custLinFactY="200000" custLinFactNeighborY="254196"/>
      <dgm:spPr/>
    </dgm:pt>
    <dgm:pt modelId="{D40D2AF7-B7F4-4339-8C65-4C5DBB9A3EEC}" type="pres">
      <dgm:prSet presAssocID="{681E90A3-4AE1-4141-8D40-F0D2E51C2628}" presName="Child" presStyleLbl="revTx" presStyleIdx="9" presStyleCnt="12" custLinFactY="21986" custLinFactNeighborY="100000">
        <dgm:presLayoutVars>
          <dgm:chMax val="0"/>
          <dgm:chPref val="0"/>
          <dgm:bulletEnabled val="1"/>
        </dgm:presLayoutVars>
      </dgm:prSet>
      <dgm:spPr/>
      <dgm:t>
        <a:bodyPr/>
        <a:lstStyle/>
        <a:p>
          <a:endParaRPr lang="en-US"/>
        </a:p>
      </dgm:t>
    </dgm:pt>
    <dgm:pt modelId="{27FFADB7-26AB-4497-A454-242AF1A3CE63}" type="pres">
      <dgm:prSet presAssocID="{CF9ABB7A-F185-4DB6-AB55-9A934BF5F1DF}" presName="sibTrans" presStyleCnt="0"/>
      <dgm:spPr/>
    </dgm:pt>
    <dgm:pt modelId="{910EAF4C-DC07-4F00-B523-455FA3CEC0C9}" type="pres">
      <dgm:prSet presAssocID="{F9CEB3BB-661F-45B4-8106-9EB7D7CBC6CE}" presName="composite" presStyleCnt="0"/>
      <dgm:spPr/>
    </dgm:pt>
    <dgm:pt modelId="{1B4CEC64-37FE-4B06-A371-F24DCE3D4E4E}" type="pres">
      <dgm:prSet presAssocID="{F9CEB3BB-661F-45B4-8106-9EB7D7CBC6CE}" presName="FirstChild" presStyleLbl="revTx" presStyleIdx="10" presStyleCnt="12">
        <dgm:presLayoutVars>
          <dgm:chMax val="0"/>
          <dgm:chPref val="0"/>
          <dgm:bulletEnabled val="1"/>
        </dgm:presLayoutVars>
      </dgm:prSet>
      <dgm:spPr/>
      <dgm:t>
        <a:bodyPr/>
        <a:lstStyle/>
        <a:p>
          <a:endParaRPr lang="en-US"/>
        </a:p>
      </dgm:t>
    </dgm:pt>
    <dgm:pt modelId="{6818D864-07E9-4097-A347-24658118818A}" type="pres">
      <dgm:prSet presAssocID="{F9CEB3BB-661F-45B4-8106-9EB7D7CBC6CE}" presName="Parent" presStyleLbl="alignNode1" presStyleIdx="5" presStyleCnt="6">
        <dgm:presLayoutVars>
          <dgm:chMax val="3"/>
          <dgm:chPref val="3"/>
          <dgm:bulletEnabled val="1"/>
        </dgm:presLayoutVars>
      </dgm:prSet>
      <dgm:spPr/>
      <dgm:t>
        <a:bodyPr/>
        <a:lstStyle/>
        <a:p>
          <a:endParaRPr lang="en-US"/>
        </a:p>
      </dgm:t>
    </dgm:pt>
    <dgm:pt modelId="{643F6F4A-A915-42AD-9170-45ACBE8CF7A5}" type="pres">
      <dgm:prSet presAssocID="{F9CEB3BB-661F-45B4-8106-9EB7D7CBC6CE}" presName="Accent" presStyleLbl="parChTrans1D1" presStyleIdx="5" presStyleCnt="6"/>
      <dgm:spPr/>
    </dgm:pt>
    <dgm:pt modelId="{7C7BE8A2-D0DD-4710-A029-28A14E27A286}" type="pres">
      <dgm:prSet presAssocID="{F9CEB3BB-661F-45B4-8106-9EB7D7CBC6CE}" presName="Child" presStyleLbl="revTx" presStyleIdx="11" presStyleCnt="12">
        <dgm:presLayoutVars>
          <dgm:chMax val="0"/>
          <dgm:chPref val="0"/>
          <dgm:bulletEnabled val="1"/>
        </dgm:presLayoutVars>
      </dgm:prSet>
      <dgm:spPr/>
      <dgm:t>
        <a:bodyPr/>
        <a:lstStyle/>
        <a:p>
          <a:endParaRPr lang="en-US"/>
        </a:p>
      </dgm:t>
    </dgm:pt>
  </dgm:ptLst>
  <dgm:cxnLst>
    <dgm:cxn modelId="{0E70FE0E-3513-4C56-B763-B03B6CCC9D79}" srcId="{B9346984-C9D4-4B60-ADED-FEDBAD320E8B}" destId="{205C06E2-E62D-4BC5-8545-940DB6913508}" srcOrd="1" destOrd="0" parTransId="{6E7110D3-28FE-42F4-AA5B-E120C39DA7A6}" sibTransId="{4C967509-F516-4575-81CA-C8D86E8B13B2}"/>
    <dgm:cxn modelId="{162DD5A3-A80B-4413-9F29-53F040CE1D2C}" srcId="{205C06E2-E62D-4BC5-8545-940DB6913508}" destId="{D46E1627-8161-45F1-93D6-A1FE07C67107}" srcOrd="1" destOrd="0" parTransId="{957F30CB-E7F2-4085-B9DA-F488F1B9CC9B}" sibTransId="{D70D482E-AEC6-49EA-A217-B781A61108B0}"/>
    <dgm:cxn modelId="{9C5CC7E2-36D8-461E-BF15-9D62D31EBF68}" type="presOf" srcId="{E1A8595B-DD8A-4DF1-8C2C-F17410F7D70D}" destId="{05363AA7-D874-49D3-B8A3-BE84D7FE39E9}" srcOrd="0" destOrd="0" presId="urn:microsoft.com/office/officeart/2011/layout/TabList"/>
    <dgm:cxn modelId="{23866064-DE69-4440-840A-4DA0D5F2DBA5}" srcId="{F6068655-246D-4D68-BF46-1280BB933B43}" destId="{84EC8453-0254-4F1B-B7EE-5B252EFFBAB2}" srcOrd="0" destOrd="0" parTransId="{ABC4C10E-1D15-49E4-B7B6-1F7E0163559D}" sibTransId="{F9E19B2B-2EC8-40AD-B208-F6F359191F2E}"/>
    <dgm:cxn modelId="{BC1FB476-5204-42AB-BDFF-B135107F0050}" type="presOf" srcId="{970B5E48-108F-4CE5-B89F-C0F8E4CA7FF4}" destId="{9E80CFAD-DAB0-4C6D-B808-E94EDE608051}" srcOrd="0" destOrd="0" presId="urn:microsoft.com/office/officeart/2011/layout/TabList"/>
    <dgm:cxn modelId="{39BB8F4A-3139-4ED7-B9B6-9BF7B6CEA4AA}" type="presOf" srcId="{291D7DFE-F2B1-400D-9EE3-8603B8DEFF12}" destId="{FF00E943-FE49-4B07-A94C-AFC75F30E2D1}" srcOrd="0" destOrd="0" presId="urn:microsoft.com/office/officeart/2011/layout/TabList"/>
    <dgm:cxn modelId="{DAA1C277-7D8B-4075-8394-1E25FE35245E}" type="presOf" srcId="{5475A058-19BF-469E-A930-EA5FB90331B1}" destId="{36FCB616-43D1-4429-8F75-4DBF60D5BC09}" srcOrd="0" destOrd="0" presId="urn:microsoft.com/office/officeart/2011/layout/TabList"/>
    <dgm:cxn modelId="{729328EB-0F73-46AF-AFE8-44E93CA8E953}" srcId="{B9346984-C9D4-4B60-ADED-FEDBAD320E8B}" destId="{F9CEB3BB-661F-45B4-8106-9EB7D7CBC6CE}" srcOrd="5" destOrd="0" parTransId="{0DB04CF5-25FC-4DC3-ABF0-0CC4BB3DE0D4}" sibTransId="{07E6AFDF-BB37-46CB-9EBC-5ADF88BEEDB7}"/>
    <dgm:cxn modelId="{3B5D3E9B-C949-4FCA-A4A2-74C5659B36BA}" type="presOf" srcId="{F9CEB3BB-661F-45B4-8106-9EB7D7CBC6CE}" destId="{6818D864-07E9-4097-A347-24658118818A}" srcOrd="0" destOrd="0" presId="urn:microsoft.com/office/officeart/2011/layout/TabList"/>
    <dgm:cxn modelId="{50DAE035-C903-4980-B459-F640735ECD7B}" srcId="{681E90A3-4AE1-4141-8D40-F0D2E51C2628}" destId="{7C83F3EA-8804-4905-AA34-FDA4DB8A84AB}" srcOrd="1" destOrd="0" parTransId="{F2B0B990-36D0-4A69-B84E-439632FBA38F}" sibTransId="{2D4BB83A-F7C3-4236-9449-121EBA408CBE}"/>
    <dgm:cxn modelId="{54631241-6087-4A11-858C-2CC9B6766573}" srcId="{291D7DFE-F2B1-400D-9EE3-8603B8DEFF12}" destId="{250AE16B-A224-4A13-B18C-6A1B8EB3DE4D}" srcOrd="0" destOrd="0" parTransId="{534D5DBD-5491-4ABE-82EA-9D31C2D503D3}" sibTransId="{D66C2F91-0F72-4957-8817-4931B4EECFAC}"/>
    <dgm:cxn modelId="{43284B62-0D29-4234-BB16-1DCCAF9C0447}" type="presOf" srcId="{84EC8453-0254-4F1B-B7EE-5B252EFFBAB2}" destId="{AEB8294C-8EC6-47CF-9232-2B11461B86EB}" srcOrd="0" destOrd="0" presId="urn:microsoft.com/office/officeart/2011/layout/TabList"/>
    <dgm:cxn modelId="{52F62900-EE35-49EF-94EE-AA264C3A6D05}" srcId="{B9346984-C9D4-4B60-ADED-FEDBAD320E8B}" destId="{681E90A3-4AE1-4141-8D40-F0D2E51C2628}" srcOrd="4" destOrd="0" parTransId="{59BF92AD-5CA2-4716-8D8C-D52F5EBC6041}" sibTransId="{CF9ABB7A-F185-4DB6-AB55-9A934BF5F1DF}"/>
    <dgm:cxn modelId="{7F6F1C19-36DE-4F80-AA3F-F92AC9AB6825}" type="presOf" srcId="{D46E1627-8161-45F1-93D6-A1FE07C67107}" destId="{43CA64D1-2265-4B12-A361-2A4E8DD5C001}" srcOrd="0" destOrd="0" presId="urn:microsoft.com/office/officeart/2011/layout/TabList"/>
    <dgm:cxn modelId="{A4571386-57DB-4C25-82C9-B983887E702C}" srcId="{F9CEB3BB-661F-45B4-8106-9EB7D7CBC6CE}" destId="{65E8922C-6E6C-4241-A466-C7C467563A3F}" srcOrd="1" destOrd="0" parTransId="{E34A4D23-77E7-48E8-9916-B3AE10F5B5A2}" sibTransId="{C9D34D0D-B9E8-4989-BD96-57734ADF4EE9}"/>
    <dgm:cxn modelId="{903E6887-8704-4C48-B455-3079B4D66818}" srcId="{681E90A3-4AE1-4141-8D40-F0D2E51C2628}" destId="{970B5E48-108F-4CE5-B89F-C0F8E4CA7FF4}" srcOrd="0" destOrd="0" parTransId="{14C76B3D-5747-4D21-A7BD-A79247640C0C}" sibTransId="{7DC25B7C-9073-464B-A6FF-DDB16CAB7B28}"/>
    <dgm:cxn modelId="{A7471649-E1C0-4E46-86E8-9645D2FC5043}" srcId="{F6068655-246D-4D68-BF46-1280BB933B43}" destId="{E1A8595B-DD8A-4DF1-8C2C-F17410F7D70D}" srcOrd="1" destOrd="0" parTransId="{362F48A8-63FE-475B-A912-6E4070080D96}" sibTransId="{54E45319-F4E6-4223-9E96-F780617FFFF9}"/>
    <dgm:cxn modelId="{C59FACB7-D02A-41AA-8557-FE94E57193A6}" type="presOf" srcId="{B4F26A37-AF73-45D5-9DE5-5A626D2C8191}" destId="{0DD24F05-8B3A-48AF-A156-8365F6020713}" srcOrd="0" destOrd="0" presId="urn:microsoft.com/office/officeart/2011/layout/TabList"/>
    <dgm:cxn modelId="{21D38303-5140-430E-AC92-138CA0B3B810}" srcId="{B9346984-C9D4-4B60-ADED-FEDBAD320E8B}" destId="{F6068655-246D-4D68-BF46-1280BB933B43}" srcOrd="0" destOrd="0" parTransId="{8EFF97D0-8A7F-4241-BA18-9D6EF678AA40}" sibTransId="{9C25DC67-F986-4C17-9250-FEFFADDBA915}"/>
    <dgm:cxn modelId="{07718D9C-322B-4E84-8A7F-4C56B1FE5C0E}" type="presOf" srcId="{250AE16B-A224-4A13-B18C-6A1B8EB3DE4D}" destId="{02128866-AA6D-4051-B2B7-AA0B62C326E0}" srcOrd="0" destOrd="0" presId="urn:microsoft.com/office/officeart/2011/layout/TabList"/>
    <dgm:cxn modelId="{C903D9FB-7F11-4753-9D95-EBCE26B9F58D}" srcId="{205C06E2-E62D-4BC5-8545-940DB6913508}" destId="{5475A058-19BF-469E-A930-EA5FB90331B1}" srcOrd="0" destOrd="0" parTransId="{30443722-B17D-4627-866D-63385640AECD}" sibTransId="{BA71BE52-4589-4D63-AC37-2EE9128DC080}"/>
    <dgm:cxn modelId="{E2A58A25-6173-48AD-9C6B-A9FDCF3BEC3E}" srcId="{F9CEB3BB-661F-45B4-8106-9EB7D7CBC6CE}" destId="{14323087-EDB7-4B70-9A4B-E8D4D4EF66B7}" srcOrd="0" destOrd="0" parTransId="{B76F7865-DC84-4F4F-B1A4-7402103F8202}" sibTransId="{CC7D44C3-BCDF-460F-8D03-40446BA4E4FB}"/>
    <dgm:cxn modelId="{6A12CF0C-19B9-4583-9F68-19C05767CCD8}" srcId="{53F12558-4E2E-492E-996C-3488F429732A}" destId="{59F2237F-7169-4E54-A646-1272C971C9BB}" srcOrd="0" destOrd="0" parTransId="{58FF795D-AF62-4B25-9020-AE0EE725F67E}" sibTransId="{F42F05B1-A7EB-45BE-90EE-5D7A5F15D28E}"/>
    <dgm:cxn modelId="{5060BA7F-88BC-418C-84AB-30713DFA245D}" type="presOf" srcId="{53F12558-4E2E-492E-996C-3488F429732A}" destId="{6532E0F0-4433-46E6-9299-11F84715418E}" srcOrd="0" destOrd="0" presId="urn:microsoft.com/office/officeart/2011/layout/TabList"/>
    <dgm:cxn modelId="{2A1306CC-9004-4B39-8103-80425B9DB714}" srcId="{291D7DFE-F2B1-400D-9EE3-8603B8DEFF12}" destId="{B4F26A37-AF73-45D5-9DE5-5A626D2C8191}" srcOrd="1" destOrd="0" parTransId="{A2BF9B77-5B70-42D2-A61B-84A5A7DA0C73}" sibTransId="{1251425F-6A16-4743-8A6F-0C3FB7EC0F34}"/>
    <dgm:cxn modelId="{30B6E620-65D5-42AF-A95C-ABFF79CCB341}" type="presOf" srcId="{14323087-EDB7-4B70-9A4B-E8D4D4EF66B7}" destId="{1B4CEC64-37FE-4B06-A371-F24DCE3D4E4E}" srcOrd="0" destOrd="0" presId="urn:microsoft.com/office/officeart/2011/layout/TabList"/>
    <dgm:cxn modelId="{E0540132-51C6-4F01-88CF-3E4C7B9A84D2}" type="presOf" srcId="{F6068655-246D-4D68-BF46-1280BB933B43}" destId="{66F3A144-1C5A-464E-AADB-282627635B78}" srcOrd="0" destOrd="0" presId="urn:microsoft.com/office/officeart/2011/layout/TabList"/>
    <dgm:cxn modelId="{D39520DF-3D5F-4DAE-86BD-36C987642917}" type="presOf" srcId="{205C06E2-E62D-4BC5-8545-940DB6913508}" destId="{939C6113-F548-4EB6-BCF0-A92EADE0F970}" srcOrd="0" destOrd="0" presId="urn:microsoft.com/office/officeart/2011/layout/TabList"/>
    <dgm:cxn modelId="{F669FB0E-68D2-4134-9D58-1BDD7DC0F1E4}" type="presOf" srcId="{681E90A3-4AE1-4141-8D40-F0D2E51C2628}" destId="{D2071975-5408-4EA0-9D08-D02F90CE3595}" srcOrd="0" destOrd="0" presId="urn:microsoft.com/office/officeart/2011/layout/TabList"/>
    <dgm:cxn modelId="{81DA720B-F41F-4342-AC6F-81A12C9CE689}" srcId="{B9346984-C9D4-4B60-ADED-FEDBAD320E8B}" destId="{291D7DFE-F2B1-400D-9EE3-8603B8DEFF12}" srcOrd="3" destOrd="0" parTransId="{3DC85CCA-B0FC-44FE-A3B2-19BBF242F771}" sibTransId="{54B52BD4-57AF-48D4-A63B-C9E0E27E739A}"/>
    <dgm:cxn modelId="{E4DA8210-8AAA-4402-8C8D-072A725FE0BC}" type="presOf" srcId="{59F2237F-7169-4E54-A646-1272C971C9BB}" destId="{7F3D5F37-E48A-4BF0-A89B-18BBE4BF60BC}" srcOrd="0" destOrd="0" presId="urn:microsoft.com/office/officeart/2011/layout/TabList"/>
    <dgm:cxn modelId="{06AD0D19-7BF6-4914-B184-170B5392C0F7}" type="presOf" srcId="{8C9FBF8C-74E4-43EE-8F31-F135402A3448}" destId="{5EB9419B-79A8-424F-B07E-A39500F10574}" srcOrd="0" destOrd="0" presId="urn:microsoft.com/office/officeart/2011/layout/TabList"/>
    <dgm:cxn modelId="{3872F7A2-B97C-48AA-88B2-73D7E98E03F8}" type="presOf" srcId="{B9346984-C9D4-4B60-ADED-FEDBAD320E8B}" destId="{191A10D0-755B-4C88-8551-144108FD1F1F}" srcOrd="0" destOrd="0" presId="urn:microsoft.com/office/officeart/2011/layout/TabList"/>
    <dgm:cxn modelId="{E7801607-44AD-45F9-A167-D2C11A09BF48}" srcId="{B9346984-C9D4-4B60-ADED-FEDBAD320E8B}" destId="{53F12558-4E2E-492E-996C-3488F429732A}" srcOrd="2" destOrd="0" parTransId="{145CAB68-73D3-4D53-8650-464376D39F34}" sibTransId="{6A94973D-DBBE-4126-8770-BDE83FA9399D}"/>
    <dgm:cxn modelId="{C9B1FC8D-4925-44CB-BF36-580786BDF6D8}" srcId="{53F12558-4E2E-492E-996C-3488F429732A}" destId="{8C9FBF8C-74E4-43EE-8F31-F135402A3448}" srcOrd="1" destOrd="0" parTransId="{90643047-EE5D-48CE-86F2-EE6A8D3A3768}" sibTransId="{88550103-08B2-4637-A8E5-D3B791E87536}"/>
    <dgm:cxn modelId="{B68311BB-360E-4CFC-9E72-8749FD00192A}" type="presOf" srcId="{7C83F3EA-8804-4905-AA34-FDA4DB8A84AB}" destId="{D40D2AF7-B7F4-4339-8C65-4C5DBB9A3EEC}" srcOrd="0" destOrd="0" presId="urn:microsoft.com/office/officeart/2011/layout/TabList"/>
    <dgm:cxn modelId="{164CAD05-B4FF-48F2-BC1C-D1F1D16E9D22}" type="presOf" srcId="{65E8922C-6E6C-4241-A466-C7C467563A3F}" destId="{7C7BE8A2-D0DD-4710-A029-28A14E27A286}" srcOrd="0" destOrd="0" presId="urn:microsoft.com/office/officeart/2011/layout/TabList"/>
    <dgm:cxn modelId="{03579585-5C34-4D1C-9254-15E29CC0F79B}" type="presParOf" srcId="{191A10D0-755B-4C88-8551-144108FD1F1F}" destId="{2D4068B0-327D-44EC-8B2E-9F253D85EBFD}" srcOrd="0" destOrd="0" presId="urn:microsoft.com/office/officeart/2011/layout/TabList"/>
    <dgm:cxn modelId="{AC91EC13-E08E-43EA-9742-0ACCD8D9B836}" type="presParOf" srcId="{2D4068B0-327D-44EC-8B2E-9F253D85EBFD}" destId="{AEB8294C-8EC6-47CF-9232-2B11461B86EB}" srcOrd="0" destOrd="0" presId="urn:microsoft.com/office/officeart/2011/layout/TabList"/>
    <dgm:cxn modelId="{6E30CEC3-0531-4492-B2B0-1427DD4FF604}" type="presParOf" srcId="{2D4068B0-327D-44EC-8B2E-9F253D85EBFD}" destId="{66F3A144-1C5A-464E-AADB-282627635B78}" srcOrd="1" destOrd="0" presId="urn:microsoft.com/office/officeart/2011/layout/TabList"/>
    <dgm:cxn modelId="{F15AD19E-9420-40A9-8AC7-848538281E06}" type="presParOf" srcId="{2D4068B0-327D-44EC-8B2E-9F253D85EBFD}" destId="{C29FFFA4-6D30-4FB3-AB07-2F127251E5FC}" srcOrd="2" destOrd="0" presId="urn:microsoft.com/office/officeart/2011/layout/TabList"/>
    <dgm:cxn modelId="{F26AA87B-1472-49A1-85BA-9B6CBD08AE9E}" type="presParOf" srcId="{191A10D0-755B-4C88-8551-144108FD1F1F}" destId="{05363AA7-D874-49D3-B8A3-BE84D7FE39E9}" srcOrd="1" destOrd="0" presId="urn:microsoft.com/office/officeart/2011/layout/TabList"/>
    <dgm:cxn modelId="{4D0976E2-E2D0-4D83-8517-B3C18BEE2A50}" type="presParOf" srcId="{191A10D0-755B-4C88-8551-144108FD1F1F}" destId="{2C2BBD00-F64A-442F-83B5-263958B678D4}" srcOrd="2" destOrd="0" presId="urn:microsoft.com/office/officeart/2011/layout/TabList"/>
    <dgm:cxn modelId="{E87E6930-DFFF-4C92-B461-3AD9D3785908}" type="presParOf" srcId="{191A10D0-755B-4C88-8551-144108FD1F1F}" destId="{F2B76BD9-24B8-482C-852A-70A37FAABDBC}" srcOrd="3" destOrd="0" presId="urn:microsoft.com/office/officeart/2011/layout/TabList"/>
    <dgm:cxn modelId="{4E8A6205-4A65-4964-97B8-8D3E816F058B}" type="presParOf" srcId="{F2B76BD9-24B8-482C-852A-70A37FAABDBC}" destId="{36FCB616-43D1-4429-8F75-4DBF60D5BC09}" srcOrd="0" destOrd="0" presId="urn:microsoft.com/office/officeart/2011/layout/TabList"/>
    <dgm:cxn modelId="{8339EF07-B791-44A0-A0B8-17BAC45FDBDE}" type="presParOf" srcId="{F2B76BD9-24B8-482C-852A-70A37FAABDBC}" destId="{939C6113-F548-4EB6-BCF0-A92EADE0F970}" srcOrd="1" destOrd="0" presId="urn:microsoft.com/office/officeart/2011/layout/TabList"/>
    <dgm:cxn modelId="{BFF3C8D5-A814-4995-A227-118E9BECBAE6}" type="presParOf" srcId="{F2B76BD9-24B8-482C-852A-70A37FAABDBC}" destId="{D0E16BFD-7035-4931-AC9D-B95CB19C2120}" srcOrd="2" destOrd="0" presId="urn:microsoft.com/office/officeart/2011/layout/TabList"/>
    <dgm:cxn modelId="{B3810834-F180-4A6E-B016-7078EAE1421E}" type="presParOf" srcId="{191A10D0-755B-4C88-8551-144108FD1F1F}" destId="{43CA64D1-2265-4B12-A361-2A4E8DD5C001}" srcOrd="4" destOrd="0" presId="urn:microsoft.com/office/officeart/2011/layout/TabList"/>
    <dgm:cxn modelId="{CFEE8900-8F17-4D65-B644-52BD254F9396}" type="presParOf" srcId="{191A10D0-755B-4C88-8551-144108FD1F1F}" destId="{C1698624-1383-4288-B946-36AFCAD7222C}" srcOrd="5" destOrd="0" presId="urn:microsoft.com/office/officeart/2011/layout/TabList"/>
    <dgm:cxn modelId="{50F9F21A-87F0-4E40-9246-52F8F2B7F68D}" type="presParOf" srcId="{191A10D0-755B-4C88-8551-144108FD1F1F}" destId="{29387679-8FE4-4CDD-B284-E45074371F49}" srcOrd="6" destOrd="0" presId="urn:microsoft.com/office/officeart/2011/layout/TabList"/>
    <dgm:cxn modelId="{E1A9E4AC-A5AB-4907-B335-612156E80D09}" type="presParOf" srcId="{29387679-8FE4-4CDD-B284-E45074371F49}" destId="{7F3D5F37-E48A-4BF0-A89B-18BBE4BF60BC}" srcOrd="0" destOrd="0" presId="urn:microsoft.com/office/officeart/2011/layout/TabList"/>
    <dgm:cxn modelId="{5AE8E538-C041-40E2-B97C-2663A5F514D7}" type="presParOf" srcId="{29387679-8FE4-4CDD-B284-E45074371F49}" destId="{6532E0F0-4433-46E6-9299-11F84715418E}" srcOrd="1" destOrd="0" presId="urn:microsoft.com/office/officeart/2011/layout/TabList"/>
    <dgm:cxn modelId="{BBB72334-9B2C-45B1-9A38-099266C020DE}" type="presParOf" srcId="{29387679-8FE4-4CDD-B284-E45074371F49}" destId="{53627BB9-6834-41C1-B191-839C35894231}" srcOrd="2" destOrd="0" presId="urn:microsoft.com/office/officeart/2011/layout/TabList"/>
    <dgm:cxn modelId="{9814F7F2-87F3-45DC-BFE3-3D1A6F2451B4}" type="presParOf" srcId="{191A10D0-755B-4C88-8551-144108FD1F1F}" destId="{5EB9419B-79A8-424F-B07E-A39500F10574}" srcOrd="7" destOrd="0" presId="urn:microsoft.com/office/officeart/2011/layout/TabList"/>
    <dgm:cxn modelId="{2D3B36F6-BD82-4E7A-BB7C-4673184291F1}" type="presParOf" srcId="{191A10D0-755B-4C88-8551-144108FD1F1F}" destId="{D2467540-404A-48C8-BBFF-1CE65C54C27E}" srcOrd="8" destOrd="0" presId="urn:microsoft.com/office/officeart/2011/layout/TabList"/>
    <dgm:cxn modelId="{A6CBCA6D-9D41-4396-9F0C-658261E03BFC}" type="presParOf" srcId="{191A10D0-755B-4C88-8551-144108FD1F1F}" destId="{8743884C-95D0-4BAD-8ECC-F9B16EDD69F6}" srcOrd="9" destOrd="0" presId="urn:microsoft.com/office/officeart/2011/layout/TabList"/>
    <dgm:cxn modelId="{243B83DE-0326-4C5C-A954-5F9432D56037}" type="presParOf" srcId="{8743884C-95D0-4BAD-8ECC-F9B16EDD69F6}" destId="{02128866-AA6D-4051-B2B7-AA0B62C326E0}" srcOrd="0" destOrd="0" presId="urn:microsoft.com/office/officeart/2011/layout/TabList"/>
    <dgm:cxn modelId="{A4C9D883-8C10-432A-BF17-6CEFCA5F2FB1}" type="presParOf" srcId="{8743884C-95D0-4BAD-8ECC-F9B16EDD69F6}" destId="{FF00E943-FE49-4B07-A94C-AFC75F30E2D1}" srcOrd="1" destOrd="0" presId="urn:microsoft.com/office/officeart/2011/layout/TabList"/>
    <dgm:cxn modelId="{37FDB752-B187-4BE2-8AC1-31AEF2F5DD6F}" type="presParOf" srcId="{8743884C-95D0-4BAD-8ECC-F9B16EDD69F6}" destId="{E4711756-67D7-4820-823B-84DAAB0737CC}" srcOrd="2" destOrd="0" presId="urn:microsoft.com/office/officeart/2011/layout/TabList"/>
    <dgm:cxn modelId="{64B694C0-2230-480F-9895-3E844F5C1129}" type="presParOf" srcId="{191A10D0-755B-4C88-8551-144108FD1F1F}" destId="{0DD24F05-8B3A-48AF-A156-8365F6020713}" srcOrd="10" destOrd="0" presId="urn:microsoft.com/office/officeart/2011/layout/TabList"/>
    <dgm:cxn modelId="{0B9EFF3F-95DD-4FE9-8575-4C3C46C0CFB2}" type="presParOf" srcId="{191A10D0-755B-4C88-8551-144108FD1F1F}" destId="{50F0F8B6-D18F-441E-B308-E1F34647362F}" srcOrd="11" destOrd="0" presId="urn:microsoft.com/office/officeart/2011/layout/TabList"/>
    <dgm:cxn modelId="{5B4595F4-7DA3-4EC9-917F-BA67D84401ED}" type="presParOf" srcId="{191A10D0-755B-4C88-8551-144108FD1F1F}" destId="{6710AD4F-65A4-4CF7-B4D3-FEDA49079F40}" srcOrd="12" destOrd="0" presId="urn:microsoft.com/office/officeart/2011/layout/TabList"/>
    <dgm:cxn modelId="{17CBEAF3-A9FD-4873-85D3-28798EDAF0A2}" type="presParOf" srcId="{6710AD4F-65A4-4CF7-B4D3-FEDA49079F40}" destId="{9E80CFAD-DAB0-4C6D-B808-E94EDE608051}" srcOrd="0" destOrd="0" presId="urn:microsoft.com/office/officeart/2011/layout/TabList"/>
    <dgm:cxn modelId="{285B5C00-2835-48F2-8AA1-F7BBCAD60891}" type="presParOf" srcId="{6710AD4F-65A4-4CF7-B4D3-FEDA49079F40}" destId="{D2071975-5408-4EA0-9D08-D02F90CE3595}" srcOrd="1" destOrd="0" presId="urn:microsoft.com/office/officeart/2011/layout/TabList"/>
    <dgm:cxn modelId="{37992814-BAC4-4345-BB88-0CA186376C9A}" type="presParOf" srcId="{6710AD4F-65A4-4CF7-B4D3-FEDA49079F40}" destId="{A763831A-8916-42D5-A2CF-DBCF41FDE6B0}" srcOrd="2" destOrd="0" presId="urn:microsoft.com/office/officeart/2011/layout/TabList"/>
    <dgm:cxn modelId="{2C0B1051-4261-4C3A-AA26-3135ACC49EFE}" type="presParOf" srcId="{191A10D0-755B-4C88-8551-144108FD1F1F}" destId="{D40D2AF7-B7F4-4339-8C65-4C5DBB9A3EEC}" srcOrd="13" destOrd="0" presId="urn:microsoft.com/office/officeart/2011/layout/TabList"/>
    <dgm:cxn modelId="{CE9B28A6-F6DF-4705-A78A-E2AE53C4ACA7}" type="presParOf" srcId="{191A10D0-755B-4C88-8551-144108FD1F1F}" destId="{27FFADB7-26AB-4497-A454-242AF1A3CE63}" srcOrd="14" destOrd="0" presId="urn:microsoft.com/office/officeart/2011/layout/TabList"/>
    <dgm:cxn modelId="{F16F53FF-E2C5-4E36-B674-D6933AA57CC4}" type="presParOf" srcId="{191A10D0-755B-4C88-8551-144108FD1F1F}" destId="{910EAF4C-DC07-4F00-B523-455FA3CEC0C9}" srcOrd="15" destOrd="0" presId="urn:microsoft.com/office/officeart/2011/layout/TabList"/>
    <dgm:cxn modelId="{590E91DB-3D77-4134-9D2E-E3FAD894044F}" type="presParOf" srcId="{910EAF4C-DC07-4F00-B523-455FA3CEC0C9}" destId="{1B4CEC64-37FE-4B06-A371-F24DCE3D4E4E}" srcOrd="0" destOrd="0" presId="urn:microsoft.com/office/officeart/2011/layout/TabList"/>
    <dgm:cxn modelId="{BF5221B5-52D0-4194-ABF5-DFC9BC901E2D}" type="presParOf" srcId="{910EAF4C-DC07-4F00-B523-455FA3CEC0C9}" destId="{6818D864-07E9-4097-A347-24658118818A}" srcOrd="1" destOrd="0" presId="urn:microsoft.com/office/officeart/2011/layout/TabList"/>
    <dgm:cxn modelId="{D66059A7-FF8D-45FB-A587-44286E882DA8}" type="presParOf" srcId="{910EAF4C-DC07-4F00-B523-455FA3CEC0C9}" destId="{643F6F4A-A915-42AD-9170-45ACBE8CF7A5}" srcOrd="2" destOrd="0" presId="urn:microsoft.com/office/officeart/2011/layout/TabList"/>
    <dgm:cxn modelId="{C42A722C-8A7A-4714-BFF6-96F53F72214A}" type="presParOf" srcId="{191A10D0-755B-4C88-8551-144108FD1F1F}" destId="{7C7BE8A2-D0DD-4710-A029-28A14E27A286}" srcOrd="16"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C83E8C-840B-48D3-B3EE-887BB5DE8293}"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C7545FC5-8C68-4646-93B8-49301BA365DD}">
      <dgm:prSet phldrT="[Text]" custT="1"/>
      <dgm:spPr/>
      <dgm:t>
        <a:bodyPr/>
        <a:lstStyle/>
        <a:p>
          <a:r>
            <a:rPr lang="en-US" sz="2400" b="1" dirty="0" smtClean="0"/>
            <a:t>Financing Instruments</a:t>
          </a:r>
          <a:endParaRPr lang="en-US" sz="2400" b="1" dirty="0"/>
        </a:p>
      </dgm:t>
    </dgm:pt>
    <dgm:pt modelId="{938B1973-BE10-4374-AD1F-54AC56EE12D7}" type="parTrans" cxnId="{AD06B9F1-44DD-453A-9700-140AF5B6C78C}">
      <dgm:prSet/>
      <dgm:spPr/>
      <dgm:t>
        <a:bodyPr/>
        <a:lstStyle/>
        <a:p>
          <a:endParaRPr lang="en-US"/>
        </a:p>
      </dgm:t>
    </dgm:pt>
    <dgm:pt modelId="{1E5F983D-8113-48D1-9B28-0DCDA39261C2}" type="sibTrans" cxnId="{AD06B9F1-44DD-453A-9700-140AF5B6C78C}">
      <dgm:prSet/>
      <dgm:spPr/>
      <dgm:t>
        <a:bodyPr/>
        <a:lstStyle/>
        <a:p>
          <a:endParaRPr lang="en-US"/>
        </a:p>
      </dgm:t>
    </dgm:pt>
    <dgm:pt modelId="{9C6495AC-E140-4FA8-872D-2BD5DCF8B98C}">
      <dgm:prSet phldrT="[Text]" custT="1"/>
      <dgm:spPr/>
      <dgm:t>
        <a:bodyPr/>
        <a:lstStyle/>
        <a:p>
          <a:r>
            <a:rPr lang="en-US" sz="1600" dirty="0" err="1" smtClean="0"/>
            <a:t>Murabahah</a:t>
          </a:r>
          <a:r>
            <a:rPr lang="en-US" sz="1600" dirty="0" smtClean="0"/>
            <a:t> (Cost- plus financing)</a:t>
          </a:r>
          <a:endParaRPr lang="en-US" sz="1600" dirty="0"/>
        </a:p>
      </dgm:t>
    </dgm:pt>
    <dgm:pt modelId="{3AFDB44D-3EDF-4146-9A06-27263650E15D}" type="parTrans" cxnId="{D4435489-D511-483D-A01D-BDB88EE57856}">
      <dgm:prSet/>
      <dgm:spPr/>
      <dgm:t>
        <a:bodyPr/>
        <a:lstStyle/>
        <a:p>
          <a:endParaRPr lang="en-US"/>
        </a:p>
      </dgm:t>
    </dgm:pt>
    <dgm:pt modelId="{7C9BC64D-1CBA-4D64-BDA7-DC510DE30C85}" type="sibTrans" cxnId="{D4435489-D511-483D-A01D-BDB88EE57856}">
      <dgm:prSet/>
      <dgm:spPr/>
      <dgm:t>
        <a:bodyPr/>
        <a:lstStyle/>
        <a:p>
          <a:endParaRPr lang="en-US"/>
        </a:p>
      </dgm:t>
    </dgm:pt>
    <dgm:pt modelId="{7A9951F8-F4AC-4E2F-AB3A-D648E35E9B87}">
      <dgm:prSet phldrT="[Text]" custT="1"/>
      <dgm:spPr/>
      <dgm:t>
        <a:bodyPr/>
        <a:lstStyle/>
        <a:p>
          <a:r>
            <a:rPr lang="en-US" sz="1600" dirty="0" err="1" smtClean="0"/>
            <a:t>Ijarah</a:t>
          </a:r>
          <a:r>
            <a:rPr lang="en-US" sz="1600" dirty="0" smtClean="0"/>
            <a:t> (Leasing)</a:t>
          </a:r>
          <a:endParaRPr lang="en-US" sz="1600" dirty="0"/>
        </a:p>
      </dgm:t>
    </dgm:pt>
    <dgm:pt modelId="{58CA658C-ECD1-4322-A3AE-A110E92993C5}" type="parTrans" cxnId="{F2AF1DEB-08A1-4890-B1BE-BC38913B67D0}">
      <dgm:prSet/>
      <dgm:spPr/>
      <dgm:t>
        <a:bodyPr/>
        <a:lstStyle/>
        <a:p>
          <a:endParaRPr lang="en-US"/>
        </a:p>
      </dgm:t>
    </dgm:pt>
    <dgm:pt modelId="{F1EDE73C-1C84-4192-9702-18EE4FF34515}" type="sibTrans" cxnId="{F2AF1DEB-08A1-4890-B1BE-BC38913B67D0}">
      <dgm:prSet/>
      <dgm:spPr/>
      <dgm:t>
        <a:bodyPr/>
        <a:lstStyle/>
        <a:p>
          <a:endParaRPr lang="en-US"/>
        </a:p>
      </dgm:t>
    </dgm:pt>
    <dgm:pt modelId="{B4056127-8951-469D-AD82-A1E7EA0CE0A5}">
      <dgm:prSet phldrT="[Text]" custT="1"/>
      <dgm:spPr/>
      <dgm:t>
        <a:bodyPr/>
        <a:lstStyle/>
        <a:p>
          <a:r>
            <a:rPr lang="en-US" sz="2400" b="1" dirty="0" smtClean="0"/>
            <a:t>Reserves and Other Funds</a:t>
          </a:r>
          <a:endParaRPr lang="en-US" sz="2400" b="1" dirty="0"/>
        </a:p>
      </dgm:t>
    </dgm:pt>
    <dgm:pt modelId="{E4C82A2C-E1CC-4BE3-99A4-ACF3950B8C67}" type="parTrans" cxnId="{0D51BDB1-97F8-43EC-A298-B5418AE68E2B}">
      <dgm:prSet/>
      <dgm:spPr/>
      <dgm:t>
        <a:bodyPr/>
        <a:lstStyle/>
        <a:p>
          <a:endParaRPr lang="en-US"/>
        </a:p>
      </dgm:t>
    </dgm:pt>
    <dgm:pt modelId="{6C09E29E-364B-430F-BA79-1BAABF92E05B}" type="sibTrans" cxnId="{0D51BDB1-97F8-43EC-A298-B5418AE68E2B}">
      <dgm:prSet/>
      <dgm:spPr/>
      <dgm:t>
        <a:bodyPr/>
        <a:lstStyle/>
        <a:p>
          <a:endParaRPr lang="en-US"/>
        </a:p>
      </dgm:t>
    </dgm:pt>
    <dgm:pt modelId="{B705E6AE-8D8B-4D09-ADBD-297D649AD0D0}">
      <dgm:prSet phldrT="[Text]" custT="1"/>
      <dgm:spPr/>
      <dgm:t>
        <a:bodyPr/>
        <a:lstStyle/>
        <a:p>
          <a:r>
            <a:rPr lang="en-US" sz="1600" dirty="0" smtClean="0"/>
            <a:t>Statutory </a:t>
          </a:r>
          <a:r>
            <a:rPr lang="en-US" sz="1600" dirty="0" smtClean="0"/>
            <a:t>Reserve</a:t>
          </a:r>
          <a:endParaRPr lang="en-US" sz="1400" dirty="0"/>
        </a:p>
      </dgm:t>
    </dgm:pt>
    <dgm:pt modelId="{581D5395-0709-44E6-8912-4C3E473929E3}" type="parTrans" cxnId="{B795E0DF-31E6-4614-A8FC-425A2E83660D}">
      <dgm:prSet/>
      <dgm:spPr/>
      <dgm:t>
        <a:bodyPr/>
        <a:lstStyle/>
        <a:p>
          <a:endParaRPr lang="en-US"/>
        </a:p>
      </dgm:t>
    </dgm:pt>
    <dgm:pt modelId="{C91C4ACB-02E7-4338-90C2-104160EEACC5}" type="sibTrans" cxnId="{B795E0DF-31E6-4614-A8FC-425A2E83660D}">
      <dgm:prSet/>
      <dgm:spPr/>
      <dgm:t>
        <a:bodyPr/>
        <a:lstStyle/>
        <a:p>
          <a:endParaRPr lang="en-US"/>
        </a:p>
      </dgm:t>
    </dgm:pt>
    <dgm:pt modelId="{59CC308B-2749-49DB-87B3-FD7093F56955}">
      <dgm:prSet phldrT="[Text]" custT="1"/>
      <dgm:spPr/>
      <dgm:t>
        <a:bodyPr/>
        <a:lstStyle/>
        <a:p>
          <a:r>
            <a:rPr lang="en-US" sz="1400" dirty="0" smtClean="0"/>
            <a:t>Dividend </a:t>
          </a:r>
          <a:r>
            <a:rPr lang="en-US" sz="1400" dirty="0" err="1" smtClean="0"/>
            <a:t>Equalisation</a:t>
          </a:r>
          <a:r>
            <a:rPr lang="en-US" sz="1400" dirty="0" smtClean="0"/>
            <a:t> Fund </a:t>
          </a:r>
        </a:p>
      </dgm:t>
    </dgm:pt>
    <dgm:pt modelId="{4C8BF24F-A6A0-46B1-ABF1-5E0C1CB1EAB3}" type="parTrans" cxnId="{5720E7DF-8782-4214-BB44-5FC7EAB7BF19}">
      <dgm:prSet/>
      <dgm:spPr/>
      <dgm:t>
        <a:bodyPr/>
        <a:lstStyle/>
        <a:p>
          <a:endParaRPr lang="en-US"/>
        </a:p>
      </dgm:t>
    </dgm:pt>
    <dgm:pt modelId="{402C3C2F-CD18-48D6-8E79-6B85BEC42D74}" type="sibTrans" cxnId="{5720E7DF-8782-4214-BB44-5FC7EAB7BF19}">
      <dgm:prSet/>
      <dgm:spPr/>
      <dgm:t>
        <a:bodyPr/>
        <a:lstStyle/>
        <a:p>
          <a:endParaRPr lang="en-US"/>
        </a:p>
      </dgm:t>
    </dgm:pt>
    <dgm:pt modelId="{3F264692-78DE-47F2-B955-FF938C8F5D7A}">
      <dgm:prSet phldrT="[Text]" custT="1"/>
      <dgm:spPr/>
      <dgm:t>
        <a:bodyPr/>
        <a:lstStyle/>
        <a:p>
          <a:r>
            <a:rPr lang="en-US" sz="1600" dirty="0" err="1" smtClean="0"/>
            <a:t>Musharakah</a:t>
          </a:r>
          <a:r>
            <a:rPr lang="en-US" sz="1600" dirty="0" smtClean="0"/>
            <a:t> (Joint venture)</a:t>
          </a:r>
          <a:endParaRPr lang="en-US" sz="1600" dirty="0"/>
        </a:p>
      </dgm:t>
    </dgm:pt>
    <dgm:pt modelId="{4BFB4202-4F71-460E-BB03-41E2A3BA7943}" type="parTrans" cxnId="{3FD9BCF4-9B38-4F53-B520-E6B15C783AA6}">
      <dgm:prSet/>
      <dgm:spPr/>
      <dgm:t>
        <a:bodyPr/>
        <a:lstStyle/>
        <a:p>
          <a:endParaRPr lang="en-US"/>
        </a:p>
      </dgm:t>
    </dgm:pt>
    <dgm:pt modelId="{32FFB3B0-8D73-4069-842B-FB5F6DB63852}" type="sibTrans" cxnId="{3FD9BCF4-9B38-4F53-B520-E6B15C783AA6}">
      <dgm:prSet/>
      <dgm:spPr/>
      <dgm:t>
        <a:bodyPr/>
        <a:lstStyle/>
        <a:p>
          <a:endParaRPr lang="en-US"/>
        </a:p>
      </dgm:t>
    </dgm:pt>
    <dgm:pt modelId="{4A496688-E3A5-440F-85A5-81F2F6596605}">
      <dgm:prSet phldrT="[Text]" custT="1"/>
      <dgm:spPr/>
      <dgm:t>
        <a:bodyPr/>
        <a:lstStyle/>
        <a:p>
          <a:r>
            <a:rPr lang="en-US" sz="1600" dirty="0" err="1" smtClean="0"/>
            <a:t>Istisnah</a:t>
          </a:r>
          <a:r>
            <a:rPr lang="en-US" sz="1600" dirty="0" smtClean="0"/>
            <a:t> (Construction Finance)</a:t>
          </a:r>
          <a:endParaRPr lang="en-US" sz="1600" dirty="0"/>
        </a:p>
      </dgm:t>
    </dgm:pt>
    <dgm:pt modelId="{BDE13D67-2B47-4C86-990E-3A7DFF71E894}" type="parTrans" cxnId="{2E4FA729-26C2-4820-B94E-56E46A6F8AF8}">
      <dgm:prSet/>
      <dgm:spPr/>
      <dgm:t>
        <a:bodyPr/>
        <a:lstStyle/>
        <a:p>
          <a:endParaRPr lang="en-US"/>
        </a:p>
      </dgm:t>
    </dgm:pt>
    <dgm:pt modelId="{4846A899-7DDD-46F2-94F5-956C64E0C3B7}" type="sibTrans" cxnId="{2E4FA729-26C2-4820-B94E-56E46A6F8AF8}">
      <dgm:prSet/>
      <dgm:spPr/>
      <dgm:t>
        <a:bodyPr/>
        <a:lstStyle/>
        <a:p>
          <a:endParaRPr lang="en-US"/>
        </a:p>
      </dgm:t>
    </dgm:pt>
    <dgm:pt modelId="{FC38918B-9232-4D30-8879-C74B7E5E2B54}">
      <dgm:prSet phldrT="[Text]" custT="1"/>
      <dgm:spPr/>
      <dgm:t>
        <a:bodyPr/>
        <a:lstStyle/>
        <a:p>
          <a:r>
            <a:rPr lang="en-US" sz="1600" dirty="0" smtClean="0"/>
            <a:t>Salam (Forward purchase of a commodity) </a:t>
          </a:r>
          <a:endParaRPr lang="en-US" sz="1600" dirty="0"/>
        </a:p>
      </dgm:t>
    </dgm:pt>
    <dgm:pt modelId="{1C15F920-041F-47B9-BA88-7B540739BE9C}" type="parTrans" cxnId="{5B15339B-9A09-4F9D-84FA-E40313CADA75}">
      <dgm:prSet/>
      <dgm:spPr/>
      <dgm:t>
        <a:bodyPr/>
        <a:lstStyle/>
        <a:p>
          <a:endParaRPr lang="en-US"/>
        </a:p>
      </dgm:t>
    </dgm:pt>
    <dgm:pt modelId="{0D714F66-6714-4750-9EA5-8631418DBCCB}" type="sibTrans" cxnId="{5B15339B-9A09-4F9D-84FA-E40313CADA75}">
      <dgm:prSet/>
      <dgm:spPr/>
      <dgm:t>
        <a:bodyPr/>
        <a:lstStyle/>
        <a:p>
          <a:endParaRPr lang="en-US"/>
        </a:p>
      </dgm:t>
    </dgm:pt>
    <dgm:pt modelId="{9E575AA9-60FA-4489-ABC2-36F8D3EBD107}">
      <dgm:prSet phldrT="[Text]" custT="1"/>
      <dgm:spPr/>
      <dgm:t>
        <a:bodyPr/>
        <a:lstStyle/>
        <a:p>
          <a:r>
            <a:rPr lang="en-US" sz="1600" dirty="0" err="1" smtClean="0"/>
            <a:t>Mudarabah</a:t>
          </a:r>
          <a:r>
            <a:rPr lang="en-US" sz="1600" dirty="0" smtClean="0"/>
            <a:t> (Passive Partnership)</a:t>
          </a:r>
          <a:endParaRPr lang="en-US" sz="1600" dirty="0"/>
        </a:p>
      </dgm:t>
    </dgm:pt>
    <dgm:pt modelId="{FEDE22B7-00D1-4469-9427-E3E1A9E7A088}" type="parTrans" cxnId="{D3D2C668-627D-4E33-9442-D06E8C01FF2E}">
      <dgm:prSet/>
      <dgm:spPr/>
      <dgm:t>
        <a:bodyPr/>
        <a:lstStyle/>
        <a:p>
          <a:endParaRPr lang="en-US"/>
        </a:p>
      </dgm:t>
    </dgm:pt>
    <dgm:pt modelId="{BFA4064F-2A4B-4BAD-9256-35682A7A97CB}" type="sibTrans" cxnId="{D3D2C668-627D-4E33-9442-D06E8C01FF2E}">
      <dgm:prSet/>
      <dgm:spPr/>
      <dgm:t>
        <a:bodyPr/>
        <a:lstStyle/>
        <a:p>
          <a:endParaRPr lang="en-US"/>
        </a:p>
      </dgm:t>
    </dgm:pt>
    <dgm:pt modelId="{A973366F-E2EC-4701-8442-F62C78B096B8}">
      <dgm:prSet phldrT="[Text]" custT="1"/>
      <dgm:spPr/>
      <dgm:t>
        <a:bodyPr/>
        <a:lstStyle/>
        <a:p>
          <a:r>
            <a:rPr lang="en-US" sz="1600" dirty="0" err="1" smtClean="0"/>
            <a:t>Musharakah</a:t>
          </a:r>
          <a:r>
            <a:rPr lang="en-US" sz="1600" dirty="0" smtClean="0"/>
            <a:t> </a:t>
          </a:r>
          <a:r>
            <a:rPr lang="en-US" sz="1600" dirty="0" err="1" smtClean="0"/>
            <a:t>Mutanaqisa</a:t>
          </a:r>
          <a:r>
            <a:rPr lang="en-US" sz="1600" dirty="0" smtClean="0"/>
            <a:t> (Diminishing </a:t>
          </a:r>
          <a:r>
            <a:rPr lang="en-US" sz="1600" dirty="0" err="1" smtClean="0"/>
            <a:t>Musharakah</a:t>
          </a:r>
          <a:r>
            <a:rPr lang="en-US" sz="1600" dirty="0" smtClean="0"/>
            <a:t>)</a:t>
          </a:r>
          <a:endParaRPr lang="en-US" sz="1600" dirty="0"/>
        </a:p>
      </dgm:t>
    </dgm:pt>
    <dgm:pt modelId="{36154AD9-D6EB-4B83-BFBE-8F4DB38603A2}" type="parTrans" cxnId="{ADEE1EEE-0C55-4D5F-8CC2-68BBDD02D56A}">
      <dgm:prSet/>
      <dgm:spPr/>
      <dgm:t>
        <a:bodyPr/>
        <a:lstStyle/>
        <a:p>
          <a:endParaRPr lang="en-US"/>
        </a:p>
      </dgm:t>
    </dgm:pt>
    <dgm:pt modelId="{86E59DCF-6971-499F-BAE5-AF75ABC10F48}" type="sibTrans" cxnId="{ADEE1EEE-0C55-4D5F-8CC2-68BBDD02D56A}">
      <dgm:prSet/>
      <dgm:spPr/>
      <dgm:t>
        <a:bodyPr/>
        <a:lstStyle/>
        <a:p>
          <a:endParaRPr lang="en-US"/>
        </a:p>
      </dgm:t>
    </dgm:pt>
    <dgm:pt modelId="{628304A3-1AA8-4A91-BAE9-CF153E82B5BF}">
      <dgm:prSet phldrT="[Text]" custT="1"/>
      <dgm:spPr/>
      <dgm:t>
        <a:bodyPr/>
        <a:lstStyle/>
        <a:p>
          <a:r>
            <a:rPr lang="en-US" sz="1600" dirty="0" err="1" smtClean="0"/>
            <a:t>Qard</a:t>
          </a:r>
          <a:r>
            <a:rPr lang="en-US" sz="1600" dirty="0" smtClean="0"/>
            <a:t>- </a:t>
          </a:r>
          <a:r>
            <a:rPr lang="en-US" sz="1600" dirty="0" smtClean="0"/>
            <a:t>(Interest-free loan)</a:t>
          </a:r>
          <a:endParaRPr lang="en-US" sz="1600" dirty="0"/>
        </a:p>
      </dgm:t>
    </dgm:pt>
    <dgm:pt modelId="{E36B64C5-7B67-45B6-B28C-0776E05644F8}" type="parTrans" cxnId="{F0111607-FC82-4F61-AC26-A33D4C31EA9A}">
      <dgm:prSet/>
      <dgm:spPr/>
      <dgm:t>
        <a:bodyPr/>
        <a:lstStyle/>
        <a:p>
          <a:endParaRPr lang="en-US"/>
        </a:p>
      </dgm:t>
    </dgm:pt>
    <dgm:pt modelId="{138D839A-99C6-48DF-97F1-60D4038D3351}" type="sibTrans" cxnId="{F0111607-FC82-4F61-AC26-A33D4C31EA9A}">
      <dgm:prSet/>
      <dgm:spPr/>
      <dgm:t>
        <a:bodyPr/>
        <a:lstStyle/>
        <a:p>
          <a:endParaRPr lang="en-US"/>
        </a:p>
      </dgm:t>
    </dgm:pt>
    <dgm:pt modelId="{BD7BDE5F-9ED5-4A55-93C2-2713E7BF86B2}">
      <dgm:prSet phldrT="[Text]" custT="1"/>
      <dgm:spPr/>
      <dgm:t>
        <a:bodyPr/>
        <a:lstStyle/>
        <a:p>
          <a:pPr algn="ctr"/>
          <a:r>
            <a:rPr lang="en-US" sz="1600" dirty="0" smtClean="0"/>
            <a:t>Profit </a:t>
          </a:r>
          <a:r>
            <a:rPr lang="en-US" sz="1600" dirty="0" err="1" smtClean="0"/>
            <a:t>Equalisation</a:t>
          </a:r>
          <a:r>
            <a:rPr lang="en-US" sz="1600" dirty="0" smtClean="0"/>
            <a:t> Reserve</a:t>
          </a:r>
          <a:endParaRPr lang="en-US" sz="1400" dirty="0" smtClean="0"/>
        </a:p>
      </dgm:t>
    </dgm:pt>
    <dgm:pt modelId="{8D2CAF22-7A8E-47EC-A384-E30D78063781}" type="parTrans" cxnId="{B91300AD-7B1F-48F0-A354-B7DFBB93603F}">
      <dgm:prSet/>
      <dgm:spPr/>
      <dgm:t>
        <a:bodyPr/>
        <a:lstStyle/>
        <a:p>
          <a:endParaRPr lang="en-US"/>
        </a:p>
      </dgm:t>
    </dgm:pt>
    <dgm:pt modelId="{F5A5E645-C364-435B-A5F3-0D7B94035F57}" type="sibTrans" cxnId="{B91300AD-7B1F-48F0-A354-B7DFBB93603F}">
      <dgm:prSet/>
      <dgm:spPr/>
      <dgm:t>
        <a:bodyPr/>
        <a:lstStyle/>
        <a:p>
          <a:endParaRPr lang="en-US"/>
        </a:p>
      </dgm:t>
    </dgm:pt>
    <dgm:pt modelId="{6336BEB5-E185-4B41-9E36-E601FCC2F2A1}">
      <dgm:prSet phldrT="[Text]" custT="1"/>
      <dgm:spPr/>
      <dgm:t>
        <a:bodyPr/>
        <a:lstStyle/>
        <a:p>
          <a:r>
            <a:rPr lang="en-US" sz="1600" dirty="0" err="1" smtClean="0"/>
            <a:t>Zakah</a:t>
          </a:r>
          <a:r>
            <a:rPr lang="en-US" sz="1600" dirty="0" smtClean="0"/>
            <a:t> Fund </a:t>
          </a:r>
          <a:endParaRPr lang="en-US" sz="1400" dirty="0" smtClean="0"/>
        </a:p>
      </dgm:t>
    </dgm:pt>
    <dgm:pt modelId="{C8B2C5C9-E160-4B26-AE88-1CB4B5D2E4A6}" type="parTrans" cxnId="{3910A96C-D6CC-4A53-A830-ED533812E76F}">
      <dgm:prSet/>
      <dgm:spPr/>
      <dgm:t>
        <a:bodyPr/>
        <a:lstStyle/>
        <a:p>
          <a:endParaRPr lang="en-US"/>
        </a:p>
      </dgm:t>
    </dgm:pt>
    <dgm:pt modelId="{FE4FC7CE-D10A-4FF3-9D71-4E45C1B933FB}" type="sibTrans" cxnId="{3910A96C-D6CC-4A53-A830-ED533812E76F}">
      <dgm:prSet/>
      <dgm:spPr/>
      <dgm:t>
        <a:bodyPr/>
        <a:lstStyle/>
        <a:p>
          <a:endParaRPr lang="en-US"/>
        </a:p>
      </dgm:t>
    </dgm:pt>
    <dgm:pt modelId="{775CCDDA-1BD3-4097-A310-A73421E1790B}">
      <dgm:prSet phldrT="[Text]" custT="1"/>
      <dgm:spPr/>
      <dgm:t>
        <a:bodyPr/>
        <a:lstStyle/>
        <a:p>
          <a:r>
            <a:rPr lang="en-US" sz="1600" dirty="0" smtClean="0"/>
            <a:t>Takaful Ta’awuni Fund </a:t>
          </a:r>
          <a:endParaRPr lang="en-US" sz="1400" dirty="0" smtClean="0"/>
        </a:p>
      </dgm:t>
    </dgm:pt>
    <dgm:pt modelId="{9F02C6E4-A2F1-4198-B69D-E1E21F6CC683}" type="sibTrans" cxnId="{5417D880-CBAB-4F7C-9346-3D6DC4B638E0}">
      <dgm:prSet/>
      <dgm:spPr/>
      <dgm:t>
        <a:bodyPr/>
        <a:lstStyle/>
        <a:p>
          <a:endParaRPr lang="en-US"/>
        </a:p>
      </dgm:t>
    </dgm:pt>
    <dgm:pt modelId="{58931C30-9F39-41C0-A940-A8035AD0E7B3}" type="parTrans" cxnId="{5417D880-CBAB-4F7C-9346-3D6DC4B638E0}">
      <dgm:prSet/>
      <dgm:spPr/>
      <dgm:t>
        <a:bodyPr/>
        <a:lstStyle/>
        <a:p>
          <a:endParaRPr lang="en-US"/>
        </a:p>
      </dgm:t>
    </dgm:pt>
    <dgm:pt modelId="{0E80C7C7-4EE8-4548-8928-42FA2C51609C}" type="pres">
      <dgm:prSet presAssocID="{F4C83E8C-840B-48D3-B3EE-887BB5DE8293}" presName="theList" presStyleCnt="0">
        <dgm:presLayoutVars>
          <dgm:dir/>
          <dgm:animLvl val="lvl"/>
          <dgm:resizeHandles val="exact"/>
        </dgm:presLayoutVars>
      </dgm:prSet>
      <dgm:spPr/>
      <dgm:t>
        <a:bodyPr/>
        <a:lstStyle/>
        <a:p>
          <a:endParaRPr lang="en-US"/>
        </a:p>
      </dgm:t>
    </dgm:pt>
    <dgm:pt modelId="{2937D401-0AA5-425F-A4C0-7C4D27BA6DB3}" type="pres">
      <dgm:prSet presAssocID="{C7545FC5-8C68-4646-93B8-49301BA365DD}" presName="compNode" presStyleCnt="0"/>
      <dgm:spPr/>
    </dgm:pt>
    <dgm:pt modelId="{2F3E6513-DB12-4F6F-AEC6-4E6B9E614139}" type="pres">
      <dgm:prSet presAssocID="{C7545FC5-8C68-4646-93B8-49301BA365DD}" presName="aNode" presStyleLbl="bgShp" presStyleIdx="0" presStyleCnt="2" custScaleX="95507" custLinFactNeighborY="1370"/>
      <dgm:spPr/>
      <dgm:t>
        <a:bodyPr/>
        <a:lstStyle/>
        <a:p>
          <a:endParaRPr lang="en-US"/>
        </a:p>
      </dgm:t>
    </dgm:pt>
    <dgm:pt modelId="{05610621-0196-406C-8716-5F5175F2D517}" type="pres">
      <dgm:prSet presAssocID="{C7545FC5-8C68-4646-93B8-49301BA365DD}" presName="textNode" presStyleLbl="bgShp" presStyleIdx="0" presStyleCnt="2"/>
      <dgm:spPr/>
      <dgm:t>
        <a:bodyPr/>
        <a:lstStyle/>
        <a:p>
          <a:endParaRPr lang="en-US"/>
        </a:p>
      </dgm:t>
    </dgm:pt>
    <dgm:pt modelId="{D63C83D3-0EEB-40A2-BB49-2CF8F33B44AE}" type="pres">
      <dgm:prSet presAssocID="{C7545FC5-8C68-4646-93B8-49301BA365DD}" presName="compChildNode" presStyleCnt="0"/>
      <dgm:spPr/>
    </dgm:pt>
    <dgm:pt modelId="{B2FE1681-8CEE-4E34-828A-91712C900FAA}" type="pres">
      <dgm:prSet presAssocID="{C7545FC5-8C68-4646-93B8-49301BA365DD}" presName="theInnerList" presStyleCnt="0"/>
      <dgm:spPr/>
    </dgm:pt>
    <dgm:pt modelId="{8F60EE90-F827-4411-8EF0-C536C957F764}" type="pres">
      <dgm:prSet presAssocID="{9C6495AC-E140-4FA8-872D-2BD5DCF8B98C}" presName="childNode" presStyleLbl="node1" presStyleIdx="0" presStyleCnt="13" custScaleX="102882" custScaleY="151725" custLinFactY="-100000" custLinFactNeighborX="76" custLinFactNeighborY="-166192">
        <dgm:presLayoutVars>
          <dgm:bulletEnabled val="1"/>
        </dgm:presLayoutVars>
      </dgm:prSet>
      <dgm:spPr/>
      <dgm:t>
        <a:bodyPr/>
        <a:lstStyle/>
        <a:p>
          <a:endParaRPr lang="en-US"/>
        </a:p>
      </dgm:t>
    </dgm:pt>
    <dgm:pt modelId="{50F74ED5-998F-4D72-8ADA-DBB47D3C8875}" type="pres">
      <dgm:prSet presAssocID="{9C6495AC-E140-4FA8-872D-2BD5DCF8B98C}" presName="aSpace2" presStyleCnt="0"/>
      <dgm:spPr/>
    </dgm:pt>
    <dgm:pt modelId="{73C781BF-4EEE-4814-BD8B-7AD6DD4744F6}" type="pres">
      <dgm:prSet presAssocID="{7A9951F8-F4AC-4E2F-AB3A-D648E35E9B87}" presName="childNode" presStyleLbl="node1" presStyleIdx="1" presStyleCnt="13" custScaleX="102882" custLinFactY="-100000" custLinFactNeighborX="76" custLinFactNeighborY="-110763">
        <dgm:presLayoutVars>
          <dgm:bulletEnabled val="1"/>
        </dgm:presLayoutVars>
      </dgm:prSet>
      <dgm:spPr/>
      <dgm:t>
        <a:bodyPr/>
        <a:lstStyle/>
        <a:p>
          <a:endParaRPr lang="en-US"/>
        </a:p>
      </dgm:t>
    </dgm:pt>
    <dgm:pt modelId="{024079FF-FEBD-487C-A400-A359A6C786B7}" type="pres">
      <dgm:prSet presAssocID="{7A9951F8-F4AC-4E2F-AB3A-D648E35E9B87}" presName="aSpace2" presStyleCnt="0"/>
      <dgm:spPr/>
    </dgm:pt>
    <dgm:pt modelId="{03E95B3B-BF80-4619-88FF-06226C4D9331}" type="pres">
      <dgm:prSet presAssocID="{4A496688-E3A5-440F-85A5-81F2F6596605}" presName="childNode" presStyleLbl="node1" presStyleIdx="2" presStyleCnt="13" custScaleX="102882" custLinFactY="-97480" custLinFactNeighborY="-100000">
        <dgm:presLayoutVars>
          <dgm:bulletEnabled val="1"/>
        </dgm:presLayoutVars>
      </dgm:prSet>
      <dgm:spPr/>
      <dgm:t>
        <a:bodyPr/>
        <a:lstStyle/>
        <a:p>
          <a:endParaRPr lang="en-US"/>
        </a:p>
      </dgm:t>
    </dgm:pt>
    <dgm:pt modelId="{EC7A3292-B85D-4042-8E60-4D8A6BAC9F57}" type="pres">
      <dgm:prSet presAssocID="{4A496688-E3A5-440F-85A5-81F2F6596605}" presName="aSpace2" presStyleCnt="0"/>
      <dgm:spPr/>
    </dgm:pt>
    <dgm:pt modelId="{2B70289C-2DF8-434B-8535-2BFC7995BEF7}" type="pres">
      <dgm:prSet presAssocID="{FC38918B-9232-4D30-8879-C74B7E5E2B54}" presName="childNode" presStyleLbl="node1" presStyleIdx="3" presStyleCnt="13" custScaleX="102882" custScaleY="154607" custLinFactY="-80527" custLinFactNeighborY="-100000">
        <dgm:presLayoutVars>
          <dgm:bulletEnabled val="1"/>
        </dgm:presLayoutVars>
      </dgm:prSet>
      <dgm:spPr/>
      <dgm:t>
        <a:bodyPr/>
        <a:lstStyle/>
        <a:p>
          <a:endParaRPr lang="en-US"/>
        </a:p>
      </dgm:t>
    </dgm:pt>
    <dgm:pt modelId="{BF687F8A-F591-44B2-91F4-AB636B99191E}" type="pres">
      <dgm:prSet presAssocID="{FC38918B-9232-4D30-8879-C74B7E5E2B54}" presName="aSpace2" presStyleCnt="0"/>
      <dgm:spPr/>
    </dgm:pt>
    <dgm:pt modelId="{A41729CE-5843-4BFB-A15C-B08CC662722E}" type="pres">
      <dgm:prSet presAssocID="{9E575AA9-60FA-4489-ABC2-36F8D3EBD107}" presName="childNode" presStyleLbl="node1" presStyleIdx="4" presStyleCnt="13" custScaleX="102882" custLinFactY="-76352" custLinFactNeighborY="-100000">
        <dgm:presLayoutVars>
          <dgm:bulletEnabled val="1"/>
        </dgm:presLayoutVars>
      </dgm:prSet>
      <dgm:spPr/>
      <dgm:t>
        <a:bodyPr/>
        <a:lstStyle/>
        <a:p>
          <a:endParaRPr lang="en-US"/>
        </a:p>
      </dgm:t>
    </dgm:pt>
    <dgm:pt modelId="{6D848CE0-239B-425A-9BB8-B79C9DA90D6A}" type="pres">
      <dgm:prSet presAssocID="{9E575AA9-60FA-4489-ABC2-36F8D3EBD107}" presName="aSpace2" presStyleCnt="0"/>
      <dgm:spPr/>
    </dgm:pt>
    <dgm:pt modelId="{6D63BEBE-0FDA-4268-8527-59A3E54F80D8}" type="pres">
      <dgm:prSet presAssocID="{3F264692-78DE-47F2-B955-FF938C8F5D7A}" presName="childNode" presStyleLbl="node1" presStyleIdx="5" presStyleCnt="13" custScaleX="102882" custLinFactY="-67824" custLinFactNeighborY="-100000">
        <dgm:presLayoutVars>
          <dgm:bulletEnabled val="1"/>
        </dgm:presLayoutVars>
      </dgm:prSet>
      <dgm:spPr/>
      <dgm:t>
        <a:bodyPr/>
        <a:lstStyle/>
        <a:p>
          <a:endParaRPr lang="en-US"/>
        </a:p>
      </dgm:t>
    </dgm:pt>
    <dgm:pt modelId="{1EAEDE04-01C5-4D59-BA62-414813F4A6BC}" type="pres">
      <dgm:prSet presAssocID="{3F264692-78DE-47F2-B955-FF938C8F5D7A}" presName="aSpace2" presStyleCnt="0"/>
      <dgm:spPr/>
    </dgm:pt>
    <dgm:pt modelId="{C183FC03-3B24-4879-8466-5C98CFF33FCA}" type="pres">
      <dgm:prSet presAssocID="{A973366F-E2EC-4701-8442-F62C78B096B8}" presName="childNode" presStyleLbl="node1" presStyleIdx="6" presStyleCnt="13" custScaleX="102882" custScaleY="162490" custLinFactY="-58755" custLinFactNeighborY="-100000">
        <dgm:presLayoutVars>
          <dgm:bulletEnabled val="1"/>
        </dgm:presLayoutVars>
      </dgm:prSet>
      <dgm:spPr/>
      <dgm:t>
        <a:bodyPr/>
        <a:lstStyle/>
        <a:p>
          <a:endParaRPr lang="en-US"/>
        </a:p>
      </dgm:t>
    </dgm:pt>
    <dgm:pt modelId="{B10D6922-85C2-4EFA-8EC4-0268484DBA2E}" type="pres">
      <dgm:prSet presAssocID="{A973366F-E2EC-4701-8442-F62C78B096B8}" presName="aSpace2" presStyleCnt="0"/>
      <dgm:spPr/>
    </dgm:pt>
    <dgm:pt modelId="{7AD9A386-1380-42F7-90E2-B96920CA4997}" type="pres">
      <dgm:prSet presAssocID="{628304A3-1AA8-4A91-BAE9-CF153E82B5BF}" presName="childNode" presStyleLbl="node1" presStyleIdx="7" presStyleCnt="13" custScaleX="102882" custScaleY="157819" custLinFactY="-40662" custLinFactNeighborY="-100000">
        <dgm:presLayoutVars>
          <dgm:bulletEnabled val="1"/>
        </dgm:presLayoutVars>
      </dgm:prSet>
      <dgm:spPr/>
      <dgm:t>
        <a:bodyPr/>
        <a:lstStyle/>
        <a:p>
          <a:endParaRPr lang="en-US"/>
        </a:p>
      </dgm:t>
    </dgm:pt>
    <dgm:pt modelId="{676F1D25-EC2B-4CDE-AAAD-4F8A4F315B4C}" type="pres">
      <dgm:prSet presAssocID="{C7545FC5-8C68-4646-93B8-49301BA365DD}" presName="aSpace" presStyleCnt="0"/>
      <dgm:spPr/>
    </dgm:pt>
    <dgm:pt modelId="{AAEFEE6E-6F0C-4739-923B-59FE446EE6CE}" type="pres">
      <dgm:prSet presAssocID="{B4056127-8951-469D-AD82-A1E7EA0CE0A5}" presName="compNode" presStyleCnt="0"/>
      <dgm:spPr/>
    </dgm:pt>
    <dgm:pt modelId="{57E2B8DB-19DD-479B-B7BE-5D0CD3BF646D}" type="pres">
      <dgm:prSet presAssocID="{B4056127-8951-469D-AD82-A1E7EA0CE0A5}" presName="aNode" presStyleLbl="bgShp" presStyleIdx="1" presStyleCnt="2" custScaleX="116683"/>
      <dgm:spPr/>
      <dgm:t>
        <a:bodyPr/>
        <a:lstStyle/>
        <a:p>
          <a:endParaRPr lang="en-US"/>
        </a:p>
      </dgm:t>
    </dgm:pt>
    <dgm:pt modelId="{6C4B6E1B-CD06-4E3E-B766-8B6C97F9DB50}" type="pres">
      <dgm:prSet presAssocID="{B4056127-8951-469D-AD82-A1E7EA0CE0A5}" presName="textNode" presStyleLbl="bgShp" presStyleIdx="1" presStyleCnt="2"/>
      <dgm:spPr/>
      <dgm:t>
        <a:bodyPr/>
        <a:lstStyle/>
        <a:p>
          <a:endParaRPr lang="en-US"/>
        </a:p>
      </dgm:t>
    </dgm:pt>
    <dgm:pt modelId="{507F44A3-F99D-48CB-BAF5-F80AF6DCA022}" type="pres">
      <dgm:prSet presAssocID="{B4056127-8951-469D-AD82-A1E7EA0CE0A5}" presName="compChildNode" presStyleCnt="0"/>
      <dgm:spPr/>
    </dgm:pt>
    <dgm:pt modelId="{CD862DB0-4A56-4B11-8F27-6703CE17D868}" type="pres">
      <dgm:prSet presAssocID="{B4056127-8951-469D-AD82-A1E7EA0CE0A5}" presName="theInnerList" presStyleCnt="0"/>
      <dgm:spPr/>
    </dgm:pt>
    <dgm:pt modelId="{6209E3EC-58E3-4942-A348-35C94F3E9BD7}" type="pres">
      <dgm:prSet presAssocID="{B705E6AE-8D8B-4D09-ADBD-297D649AD0D0}" presName="childNode" presStyleLbl="node1" presStyleIdx="8" presStyleCnt="13" custScaleX="139566" custScaleY="2000000" custLinFactY="-1085227" custLinFactNeighborX="2238" custLinFactNeighborY="-1100000">
        <dgm:presLayoutVars>
          <dgm:bulletEnabled val="1"/>
        </dgm:presLayoutVars>
      </dgm:prSet>
      <dgm:spPr/>
      <dgm:t>
        <a:bodyPr/>
        <a:lstStyle/>
        <a:p>
          <a:endParaRPr lang="en-US"/>
        </a:p>
      </dgm:t>
    </dgm:pt>
    <dgm:pt modelId="{7B197FC9-2211-41E5-96D1-F0B9D52AA424}" type="pres">
      <dgm:prSet presAssocID="{B705E6AE-8D8B-4D09-ADBD-297D649AD0D0}" presName="aSpace2" presStyleCnt="0"/>
      <dgm:spPr/>
    </dgm:pt>
    <dgm:pt modelId="{4044A28B-CFC2-404F-950A-AFC5517DADC6}" type="pres">
      <dgm:prSet presAssocID="{59CC308B-2749-49DB-87B3-FD7093F56955}" presName="childNode" presStyleLbl="node1" presStyleIdx="9" presStyleCnt="13" custScaleX="142536" custScaleY="2000000" custLinFactY="-616236" custLinFactNeighborX="-333" custLinFactNeighborY="-700000">
        <dgm:presLayoutVars>
          <dgm:bulletEnabled val="1"/>
        </dgm:presLayoutVars>
      </dgm:prSet>
      <dgm:spPr/>
      <dgm:t>
        <a:bodyPr/>
        <a:lstStyle/>
        <a:p>
          <a:endParaRPr lang="en-US"/>
        </a:p>
      </dgm:t>
    </dgm:pt>
    <dgm:pt modelId="{F12BEFBB-993E-4126-9B6E-92D7640744CD}" type="pres">
      <dgm:prSet presAssocID="{59CC308B-2749-49DB-87B3-FD7093F56955}" presName="aSpace2" presStyleCnt="0"/>
      <dgm:spPr/>
    </dgm:pt>
    <dgm:pt modelId="{FFFA4E99-122D-45A1-A938-07059FD2E253}" type="pres">
      <dgm:prSet presAssocID="{BD7BDE5F-9ED5-4A55-93C2-2713E7BF86B2}" presName="childNode" presStyleLbl="node1" presStyleIdx="10" presStyleCnt="13" custScaleX="142536" custScaleY="2000000" custLinFactY="-285103" custLinFactNeighborY="-300000">
        <dgm:presLayoutVars>
          <dgm:bulletEnabled val="1"/>
        </dgm:presLayoutVars>
      </dgm:prSet>
      <dgm:spPr/>
      <dgm:t>
        <a:bodyPr/>
        <a:lstStyle/>
        <a:p>
          <a:endParaRPr lang="en-US"/>
        </a:p>
      </dgm:t>
    </dgm:pt>
    <dgm:pt modelId="{1ACA8888-7652-4291-B573-89B545B6257E}" type="pres">
      <dgm:prSet presAssocID="{BD7BDE5F-9ED5-4A55-93C2-2713E7BF86B2}" presName="aSpace2" presStyleCnt="0"/>
      <dgm:spPr/>
    </dgm:pt>
    <dgm:pt modelId="{02D96EF5-656A-4FFA-A9DF-13FECAE44C0E}" type="pres">
      <dgm:prSet presAssocID="{775CCDDA-1BD3-4097-A310-A73421E1790B}" presName="childNode" presStyleLbl="node1" presStyleIdx="11" presStyleCnt="13" custScaleX="133627" custScaleY="2000000" custLinFactNeighborY="-68596">
        <dgm:presLayoutVars>
          <dgm:bulletEnabled val="1"/>
        </dgm:presLayoutVars>
      </dgm:prSet>
      <dgm:spPr/>
      <dgm:t>
        <a:bodyPr/>
        <a:lstStyle/>
        <a:p>
          <a:endParaRPr lang="en-US"/>
        </a:p>
      </dgm:t>
    </dgm:pt>
    <dgm:pt modelId="{E247FB3B-4F37-4B6F-AE97-82815A4990B3}" type="pres">
      <dgm:prSet presAssocID="{775CCDDA-1BD3-4097-A310-A73421E1790B}" presName="aSpace2" presStyleCnt="0"/>
      <dgm:spPr/>
    </dgm:pt>
    <dgm:pt modelId="{A9AC00F9-5205-4F23-8E93-3ACD732E473E}" type="pres">
      <dgm:prSet presAssocID="{6336BEB5-E185-4B41-9E36-E601FCC2F2A1}" presName="childNode" presStyleLbl="node1" presStyleIdx="12" presStyleCnt="13" custScaleX="133627" custScaleY="2000000" custLinFactY="300000" custLinFactNeighborY="343089">
        <dgm:presLayoutVars>
          <dgm:bulletEnabled val="1"/>
        </dgm:presLayoutVars>
      </dgm:prSet>
      <dgm:spPr/>
      <dgm:t>
        <a:bodyPr/>
        <a:lstStyle/>
        <a:p>
          <a:endParaRPr lang="en-US"/>
        </a:p>
      </dgm:t>
    </dgm:pt>
  </dgm:ptLst>
  <dgm:cxnLst>
    <dgm:cxn modelId="{69DAF910-D1AA-4A81-B4D9-884952A2FFEC}" type="presOf" srcId="{BD7BDE5F-9ED5-4A55-93C2-2713E7BF86B2}" destId="{FFFA4E99-122D-45A1-A938-07059FD2E253}" srcOrd="0" destOrd="0" presId="urn:microsoft.com/office/officeart/2005/8/layout/lProcess2"/>
    <dgm:cxn modelId="{E6422BA3-3362-437B-AFBD-319BDAFFF907}" type="presOf" srcId="{B4056127-8951-469D-AD82-A1E7EA0CE0A5}" destId="{57E2B8DB-19DD-479B-B7BE-5D0CD3BF646D}" srcOrd="0" destOrd="0" presId="urn:microsoft.com/office/officeart/2005/8/layout/lProcess2"/>
    <dgm:cxn modelId="{5720E7DF-8782-4214-BB44-5FC7EAB7BF19}" srcId="{B4056127-8951-469D-AD82-A1E7EA0CE0A5}" destId="{59CC308B-2749-49DB-87B3-FD7093F56955}" srcOrd="1" destOrd="0" parTransId="{4C8BF24F-A6A0-46B1-ABF1-5E0C1CB1EAB3}" sibTransId="{402C3C2F-CD18-48D6-8E79-6B85BEC42D74}"/>
    <dgm:cxn modelId="{5B15339B-9A09-4F9D-84FA-E40313CADA75}" srcId="{C7545FC5-8C68-4646-93B8-49301BA365DD}" destId="{FC38918B-9232-4D30-8879-C74B7E5E2B54}" srcOrd="3" destOrd="0" parTransId="{1C15F920-041F-47B9-BA88-7B540739BE9C}" sibTransId="{0D714F66-6714-4750-9EA5-8631418DBCCB}"/>
    <dgm:cxn modelId="{167F30A0-CAB2-4479-B83D-4E0A0F937A0B}" type="presOf" srcId="{A973366F-E2EC-4701-8442-F62C78B096B8}" destId="{C183FC03-3B24-4879-8466-5C98CFF33FCA}" srcOrd="0" destOrd="0" presId="urn:microsoft.com/office/officeart/2005/8/layout/lProcess2"/>
    <dgm:cxn modelId="{F2B79E45-5404-4F73-8FA2-D09962A93A69}" type="presOf" srcId="{775CCDDA-1BD3-4097-A310-A73421E1790B}" destId="{02D96EF5-656A-4FFA-A9DF-13FECAE44C0E}" srcOrd="0" destOrd="0" presId="urn:microsoft.com/office/officeart/2005/8/layout/lProcess2"/>
    <dgm:cxn modelId="{F2AF1DEB-08A1-4890-B1BE-BC38913B67D0}" srcId="{C7545FC5-8C68-4646-93B8-49301BA365DD}" destId="{7A9951F8-F4AC-4E2F-AB3A-D648E35E9B87}" srcOrd="1" destOrd="0" parTransId="{58CA658C-ECD1-4322-A3AE-A110E92993C5}" sibTransId="{F1EDE73C-1C84-4192-9702-18EE4FF34515}"/>
    <dgm:cxn modelId="{E35F12AE-DFF0-4DAF-93AC-726288FCC7D7}" type="presOf" srcId="{4A496688-E3A5-440F-85A5-81F2F6596605}" destId="{03E95B3B-BF80-4619-88FF-06226C4D9331}" srcOrd="0" destOrd="0" presId="urn:microsoft.com/office/officeart/2005/8/layout/lProcess2"/>
    <dgm:cxn modelId="{55E2FF26-A88C-4BC6-BF25-0211F12C9F48}" type="presOf" srcId="{7A9951F8-F4AC-4E2F-AB3A-D648E35E9B87}" destId="{73C781BF-4EEE-4814-BD8B-7AD6DD4744F6}" srcOrd="0" destOrd="0" presId="urn:microsoft.com/office/officeart/2005/8/layout/lProcess2"/>
    <dgm:cxn modelId="{2E4FA729-26C2-4820-B94E-56E46A6F8AF8}" srcId="{C7545FC5-8C68-4646-93B8-49301BA365DD}" destId="{4A496688-E3A5-440F-85A5-81F2F6596605}" srcOrd="2" destOrd="0" parTransId="{BDE13D67-2B47-4C86-990E-3A7DFF71E894}" sibTransId="{4846A899-7DDD-46F2-94F5-956C64E0C3B7}"/>
    <dgm:cxn modelId="{90502C60-E039-4036-955D-0F534D71E8D7}" type="presOf" srcId="{9E575AA9-60FA-4489-ABC2-36F8D3EBD107}" destId="{A41729CE-5843-4BFB-A15C-B08CC662722E}" srcOrd="0" destOrd="0" presId="urn:microsoft.com/office/officeart/2005/8/layout/lProcess2"/>
    <dgm:cxn modelId="{15AA8CDC-BE17-4C68-BD43-A588026F54BA}" type="presOf" srcId="{C7545FC5-8C68-4646-93B8-49301BA365DD}" destId="{05610621-0196-406C-8716-5F5175F2D517}" srcOrd="1" destOrd="0" presId="urn:microsoft.com/office/officeart/2005/8/layout/lProcess2"/>
    <dgm:cxn modelId="{C9BD5747-551A-4920-AC97-30749FEB7414}" type="presOf" srcId="{C7545FC5-8C68-4646-93B8-49301BA365DD}" destId="{2F3E6513-DB12-4F6F-AEC6-4E6B9E614139}" srcOrd="0" destOrd="0" presId="urn:microsoft.com/office/officeart/2005/8/layout/lProcess2"/>
    <dgm:cxn modelId="{DB15B85A-191A-43EC-8276-FA7539867A43}" type="presOf" srcId="{FC38918B-9232-4D30-8879-C74B7E5E2B54}" destId="{2B70289C-2DF8-434B-8535-2BFC7995BEF7}" srcOrd="0" destOrd="0" presId="urn:microsoft.com/office/officeart/2005/8/layout/lProcess2"/>
    <dgm:cxn modelId="{F433D32B-316D-4B7B-AD50-FF5B0D93AB6E}" type="presOf" srcId="{3F264692-78DE-47F2-B955-FF938C8F5D7A}" destId="{6D63BEBE-0FDA-4268-8527-59A3E54F80D8}" srcOrd="0" destOrd="0" presId="urn:microsoft.com/office/officeart/2005/8/layout/lProcess2"/>
    <dgm:cxn modelId="{7FAB681C-7D3A-4A92-B660-FB8BF6E3223F}" type="presOf" srcId="{59CC308B-2749-49DB-87B3-FD7093F56955}" destId="{4044A28B-CFC2-404F-950A-AFC5517DADC6}" srcOrd="0" destOrd="0" presId="urn:microsoft.com/office/officeart/2005/8/layout/lProcess2"/>
    <dgm:cxn modelId="{0A516232-5314-4154-8230-A9AEA621FB2B}" type="presOf" srcId="{B4056127-8951-469D-AD82-A1E7EA0CE0A5}" destId="{6C4B6E1B-CD06-4E3E-B766-8B6C97F9DB50}" srcOrd="1" destOrd="0" presId="urn:microsoft.com/office/officeart/2005/8/layout/lProcess2"/>
    <dgm:cxn modelId="{3FD9BCF4-9B38-4F53-B520-E6B15C783AA6}" srcId="{C7545FC5-8C68-4646-93B8-49301BA365DD}" destId="{3F264692-78DE-47F2-B955-FF938C8F5D7A}" srcOrd="5" destOrd="0" parTransId="{4BFB4202-4F71-460E-BB03-41E2A3BA7943}" sibTransId="{32FFB3B0-8D73-4069-842B-FB5F6DB63852}"/>
    <dgm:cxn modelId="{F6A07B1B-EB0E-487F-96A4-AB79C729F629}" type="presOf" srcId="{6336BEB5-E185-4B41-9E36-E601FCC2F2A1}" destId="{A9AC00F9-5205-4F23-8E93-3ACD732E473E}" srcOrd="0" destOrd="0" presId="urn:microsoft.com/office/officeart/2005/8/layout/lProcess2"/>
    <dgm:cxn modelId="{6C390A2E-0E89-461D-9867-DCAB4BB3E416}" type="presOf" srcId="{628304A3-1AA8-4A91-BAE9-CF153E82B5BF}" destId="{7AD9A386-1380-42F7-90E2-B96920CA4997}" srcOrd="0" destOrd="0" presId="urn:microsoft.com/office/officeart/2005/8/layout/lProcess2"/>
    <dgm:cxn modelId="{0DF712D9-8754-4786-8314-1A6B0A8851B8}" type="presOf" srcId="{B705E6AE-8D8B-4D09-ADBD-297D649AD0D0}" destId="{6209E3EC-58E3-4942-A348-35C94F3E9BD7}" srcOrd="0" destOrd="0" presId="urn:microsoft.com/office/officeart/2005/8/layout/lProcess2"/>
    <dgm:cxn modelId="{D3D2C668-627D-4E33-9442-D06E8C01FF2E}" srcId="{C7545FC5-8C68-4646-93B8-49301BA365DD}" destId="{9E575AA9-60FA-4489-ABC2-36F8D3EBD107}" srcOrd="4" destOrd="0" parTransId="{FEDE22B7-00D1-4469-9427-E3E1A9E7A088}" sibTransId="{BFA4064F-2A4B-4BAD-9256-35682A7A97CB}"/>
    <dgm:cxn modelId="{0D51BDB1-97F8-43EC-A298-B5418AE68E2B}" srcId="{F4C83E8C-840B-48D3-B3EE-887BB5DE8293}" destId="{B4056127-8951-469D-AD82-A1E7EA0CE0A5}" srcOrd="1" destOrd="0" parTransId="{E4C82A2C-E1CC-4BE3-99A4-ACF3950B8C67}" sibTransId="{6C09E29E-364B-430F-BA79-1BAABF92E05B}"/>
    <dgm:cxn modelId="{3910A96C-D6CC-4A53-A830-ED533812E76F}" srcId="{B4056127-8951-469D-AD82-A1E7EA0CE0A5}" destId="{6336BEB5-E185-4B41-9E36-E601FCC2F2A1}" srcOrd="4" destOrd="0" parTransId="{C8B2C5C9-E160-4B26-AE88-1CB4B5D2E4A6}" sibTransId="{FE4FC7CE-D10A-4FF3-9D71-4E45C1B933FB}"/>
    <dgm:cxn modelId="{F38F88C4-4B42-4F54-945C-90A9CAEB5A5B}" type="presOf" srcId="{9C6495AC-E140-4FA8-872D-2BD5DCF8B98C}" destId="{8F60EE90-F827-4411-8EF0-C536C957F764}" srcOrd="0" destOrd="0" presId="urn:microsoft.com/office/officeart/2005/8/layout/lProcess2"/>
    <dgm:cxn modelId="{F0111607-FC82-4F61-AC26-A33D4C31EA9A}" srcId="{C7545FC5-8C68-4646-93B8-49301BA365DD}" destId="{628304A3-1AA8-4A91-BAE9-CF153E82B5BF}" srcOrd="7" destOrd="0" parTransId="{E36B64C5-7B67-45B6-B28C-0776E05644F8}" sibTransId="{138D839A-99C6-48DF-97F1-60D4038D3351}"/>
    <dgm:cxn modelId="{B795E0DF-31E6-4614-A8FC-425A2E83660D}" srcId="{B4056127-8951-469D-AD82-A1E7EA0CE0A5}" destId="{B705E6AE-8D8B-4D09-ADBD-297D649AD0D0}" srcOrd="0" destOrd="0" parTransId="{581D5395-0709-44E6-8912-4C3E473929E3}" sibTransId="{C91C4ACB-02E7-4338-90C2-104160EEACC5}"/>
    <dgm:cxn modelId="{5417D880-CBAB-4F7C-9346-3D6DC4B638E0}" srcId="{B4056127-8951-469D-AD82-A1E7EA0CE0A5}" destId="{775CCDDA-1BD3-4097-A310-A73421E1790B}" srcOrd="3" destOrd="0" parTransId="{58931C30-9F39-41C0-A940-A8035AD0E7B3}" sibTransId="{9F02C6E4-A2F1-4198-B69D-E1E21F6CC683}"/>
    <dgm:cxn modelId="{ADEE1EEE-0C55-4D5F-8CC2-68BBDD02D56A}" srcId="{C7545FC5-8C68-4646-93B8-49301BA365DD}" destId="{A973366F-E2EC-4701-8442-F62C78B096B8}" srcOrd="6" destOrd="0" parTransId="{36154AD9-D6EB-4B83-BFBE-8F4DB38603A2}" sibTransId="{86E59DCF-6971-499F-BAE5-AF75ABC10F48}"/>
    <dgm:cxn modelId="{AD06B9F1-44DD-453A-9700-140AF5B6C78C}" srcId="{F4C83E8C-840B-48D3-B3EE-887BB5DE8293}" destId="{C7545FC5-8C68-4646-93B8-49301BA365DD}" srcOrd="0" destOrd="0" parTransId="{938B1973-BE10-4374-AD1F-54AC56EE12D7}" sibTransId="{1E5F983D-8113-48D1-9B28-0DCDA39261C2}"/>
    <dgm:cxn modelId="{B91300AD-7B1F-48F0-A354-B7DFBB93603F}" srcId="{B4056127-8951-469D-AD82-A1E7EA0CE0A5}" destId="{BD7BDE5F-9ED5-4A55-93C2-2713E7BF86B2}" srcOrd="2" destOrd="0" parTransId="{8D2CAF22-7A8E-47EC-A384-E30D78063781}" sibTransId="{F5A5E645-C364-435B-A5F3-0D7B94035F57}"/>
    <dgm:cxn modelId="{A0A8C1C0-0E78-4844-831C-28514D7D485D}" type="presOf" srcId="{F4C83E8C-840B-48D3-B3EE-887BB5DE8293}" destId="{0E80C7C7-4EE8-4548-8928-42FA2C51609C}" srcOrd="0" destOrd="0" presId="urn:microsoft.com/office/officeart/2005/8/layout/lProcess2"/>
    <dgm:cxn modelId="{D4435489-D511-483D-A01D-BDB88EE57856}" srcId="{C7545FC5-8C68-4646-93B8-49301BA365DD}" destId="{9C6495AC-E140-4FA8-872D-2BD5DCF8B98C}" srcOrd="0" destOrd="0" parTransId="{3AFDB44D-3EDF-4146-9A06-27263650E15D}" sibTransId="{7C9BC64D-1CBA-4D64-BDA7-DC510DE30C85}"/>
    <dgm:cxn modelId="{6E587F8F-7C06-4D83-B946-CA35062CF092}" type="presParOf" srcId="{0E80C7C7-4EE8-4548-8928-42FA2C51609C}" destId="{2937D401-0AA5-425F-A4C0-7C4D27BA6DB3}" srcOrd="0" destOrd="0" presId="urn:microsoft.com/office/officeart/2005/8/layout/lProcess2"/>
    <dgm:cxn modelId="{D8B9A8D3-73CB-419B-ACBE-995D25FEA758}" type="presParOf" srcId="{2937D401-0AA5-425F-A4C0-7C4D27BA6DB3}" destId="{2F3E6513-DB12-4F6F-AEC6-4E6B9E614139}" srcOrd="0" destOrd="0" presId="urn:microsoft.com/office/officeart/2005/8/layout/lProcess2"/>
    <dgm:cxn modelId="{FB1BD9F8-F169-4087-9BA7-F8D11E5C1E29}" type="presParOf" srcId="{2937D401-0AA5-425F-A4C0-7C4D27BA6DB3}" destId="{05610621-0196-406C-8716-5F5175F2D517}" srcOrd="1" destOrd="0" presId="urn:microsoft.com/office/officeart/2005/8/layout/lProcess2"/>
    <dgm:cxn modelId="{C46E7C95-B608-4138-805E-7E861161E010}" type="presParOf" srcId="{2937D401-0AA5-425F-A4C0-7C4D27BA6DB3}" destId="{D63C83D3-0EEB-40A2-BB49-2CF8F33B44AE}" srcOrd="2" destOrd="0" presId="urn:microsoft.com/office/officeart/2005/8/layout/lProcess2"/>
    <dgm:cxn modelId="{14858BA9-86C7-4E48-A0FC-55072D66C1D5}" type="presParOf" srcId="{D63C83D3-0EEB-40A2-BB49-2CF8F33B44AE}" destId="{B2FE1681-8CEE-4E34-828A-91712C900FAA}" srcOrd="0" destOrd="0" presId="urn:microsoft.com/office/officeart/2005/8/layout/lProcess2"/>
    <dgm:cxn modelId="{BDA8EDF7-8871-4BE5-B504-283F11CFD831}" type="presParOf" srcId="{B2FE1681-8CEE-4E34-828A-91712C900FAA}" destId="{8F60EE90-F827-4411-8EF0-C536C957F764}" srcOrd="0" destOrd="0" presId="urn:microsoft.com/office/officeart/2005/8/layout/lProcess2"/>
    <dgm:cxn modelId="{89B050CA-4DD3-47D2-B977-D33F899C2B13}" type="presParOf" srcId="{B2FE1681-8CEE-4E34-828A-91712C900FAA}" destId="{50F74ED5-998F-4D72-8ADA-DBB47D3C8875}" srcOrd="1" destOrd="0" presId="urn:microsoft.com/office/officeart/2005/8/layout/lProcess2"/>
    <dgm:cxn modelId="{CC7B288C-0EBE-4043-9242-148E8C5BF6F0}" type="presParOf" srcId="{B2FE1681-8CEE-4E34-828A-91712C900FAA}" destId="{73C781BF-4EEE-4814-BD8B-7AD6DD4744F6}" srcOrd="2" destOrd="0" presId="urn:microsoft.com/office/officeart/2005/8/layout/lProcess2"/>
    <dgm:cxn modelId="{272AE3CF-2B69-44F4-B356-3E5A94FA6F44}" type="presParOf" srcId="{B2FE1681-8CEE-4E34-828A-91712C900FAA}" destId="{024079FF-FEBD-487C-A400-A359A6C786B7}" srcOrd="3" destOrd="0" presId="urn:microsoft.com/office/officeart/2005/8/layout/lProcess2"/>
    <dgm:cxn modelId="{FC2E87DA-DD29-4B84-A25A-5F34FF2B8801}" type="presParOf" srcId="{B2FE1681-8CEE-4E34-828A-91712C900FAA}" destId="{03E95B3B-BF80-4619-88FF-06226C4D9331}" srcOrd="4" destOrd="0" presId="urn:microsoft.com/office/officeart/2005/8/layout/lProcess2"/>
    <dgm:cxn modelId="{3867B43B-AB55-430D-8A48-D22592FD5EB9}" type="presParOf" srcId="{B2FE1681-8CEE-4E34-828A-91712C900FAA}" destId="{EC7A3292-B85D-4042-8E60-4D8A6BAC9F57}" srcOrd="5" destOrd="0" presId="urn:microsoft.com/office/officeart/2005/8/layout/lProcess2"/>
    <dgm:cxn modelId="{7199F00C-68B7-408D-8C74-8305F738D969}" type="presParOf" srcId="{B2FE1681-8CEE-4E34-828A-91712C900FAA}" destId="{2B70289C-2DF8-434B-8535-2BFC7995BEF7}" srcOrd="6" destOrd="0" presId="urn:microsoft.com/office/officeart/2005/8/layout/lProcess2"/>
    <dgm:cxn modelId="{A0BE5CAD-1AB8-4041-821D-8956BBEB6C21}" type="presParOf" srcId="{B2FE1681-8CEE-4E34-828A-91712C900FAA}" destId="{BF687F8A-F591-44B2-91F4-AB636B99191E}" srcOrd="7" destOrd="0" presId="urn:microsoft.com/office/officeart/2005/8/layout/lProcess2"/>
    <dgm:cxn modelId="{73A1C49F-761F-4ECC-A5BE-3E4CB18CE293}" type="presParOf" srcId="{B2FE1681-8CEE-4E34-828A-91712C900FAA}" destId="{A41729CE-5843-4BFB-A15C-B08CC662722E}" srcOrd="8" destOrd="0" presId="urn:microsoft.com/office/officeart/2005/8/layout/lProcess2"/>
    <dgm:cxn modelId="{D6E14278-A997-45ED-9EFB-7BA3210C4455}" type="presParOf" srcId="{B2FE1681-8CEE-4E34-828A-91712C900FAA}" destId="{6D848CE0-239B-425A-9BB8-B79C9DA90D6A}" srcOrd="9" destOrd="0" presId="urn:microsoft.com/office/officeart/2005/8/layout/lProcess2"/>
    <dgm:cxn modelId="{27C83B1A-B6C3-4C32-86B6-444BA99F6F86}" type="presParOf" srcId="{B2FE1681-8CEE-4E34-828A-91712C900FAA}" destId="{6D63BEBE-0FDA-4268-8527-59A3E54F80D8}" srcOrd="10" destOrd="0" presId="urn:microsoft.com/office/officeart/2005/8/layout/lProcess2"/>
    <dgm:cxn modelId="{CC0B4C7A-2193-4AFD-8231-555B04AB2D78}" type="presParOf" srcId="{B2FE1681-8CEE-4E34-828A-91712C900FAA}" destId="{1EAEDE04-01C5-4D59-BA62-414813F4A6BC}" srcOrd="11" destOrd="0" presId="urn:microsoft.com/office/officeart/2005/8/layout/lProcess2"/>
    <dgm:cxn modelId="{780D087A-41DC-49CA-BB0F-7F36CE18F1A8}" type="presParOf" srcId="{B2FE1681-8CEE-4E34-828A-91712C900FAA}" destId="{C183FC03-3B24-4879-8466-5C98CFF33FCA}" srcOrd="12" destOrd="0" presId="urn:microsoft.com/office/officeart/2005/8/layout/lProcess2"/>
    <dgm:cxn modelId="{3DAE9000-2A75-4B1C-9E30-1B67E8DAE6BD}" type="presParOf" srcId="{B2FE1681-8CEE-4E34-828A-91712C900FAA}" destId="{B10D6922-85C2-4EFA-8EC4-0268484DBA2E}" srcOrd="13" destOrd="0" presId="urn:microsoft.com/office/officeart/2005/8/layout/lProcess2"/>
    <dgm:cxn modelId="{6225CD64-42E5-4244-9BB7-3A206453FFD5}" type="presParOf" srcId="{B2FE1681-8CEE-4E34-828A-91712C900FAA}" destId="{7AD9A386-1380-42F7-90E2-B96920CA4997}" srcOrd="14" destOrd="0" presId="urn:microsoft.com/office/officeart/2005/8/layout/lProcess2"/>
    <dgm:cxn modelId="{1C24EE7F-BD36-4001-9460-83AEAF25390E}" type="presParOf" srcId="{0E80C7C7-4EE8-4548-8928-42FA2C51609C}" destId="{676F1D25-EC2B-4CDE-AAAD-4F8A4F315B4C}" srcOrd="1" destOrd="0" presId="urn:microsoft.com/office/officeart/2005/8/layout/lProcess2"/>
    <dgm:cxn modelId="{EE8E8E41-ABCA-45A4-AABD-AD3180B08216}" type="presParOf" srcId="{0E80C7C7-4EE8-4548-8928-42FA2C51609C}" destId="{AAEFEE6E-6F0C-4739-923B-59FE446EE6CE}" srcOrd="2" destOrd="0" presId="urn:microsoft.com/office/officeart/2005/8/layout/lProcess2"/>
    <dgm:cxn modelId="{D08AABA7-0B5B-4ECE-AE51-9BC95549C4CA}" type="presParOf" srcId="{AAEFEE6E-6F0C-4739-923B-59FE446EE6CE}" destId="{57E2B8DB-19DD-479B-B7BE-5D0CD3BF646D}" srcOrd="0" destOrd="0" presId="urn:microsoft.com/office/officeart/2005/8/layout/lProcess2"/>
    <dgm:cxn modelId="{3CB47B05-B809-46DF-8F71-9CA59766D97D}" type="presParOf" srcId="{AAEFEE6E-6F0C-4739-923B-59FE446EE6CE}" destId="{6C4B6E1B-CD06-4E3E-B766-8B6C97F9DB50}" srcOrd="1" destOrd="0" presId="urn:microsoft.com/office/officeart/2005/8/layout/lProcess2"/>
    <dgm:cxn modelId="{6C0A2BC8-FA6F-4BFE-89E8-F2613F8F8758}" type="presParOf" srcId="{AAEFEE6E-6F0C-4739-923B-59FE446EE6CE}" destId="{507F44A3-F99D-48CB-BAF5-F80AF6DCA022}" srcOrd="2" destOrd="0" presId="urn:microsoft.com/office/officeart/2005/8/layout/lProcess2"/>
    <dgm:cxn modelId="{86942787-79F1-4F44-9266-BFF0C4FEB6C1}" type="presParOf" srcId="{507F44A3-F99D-48CB-BAF5-F80AF6DCA022}" destId="{CD862DB0-4A56-4B11-8F27-6703CE17D868}" srcOrd="0" destOrd="0" presId="urn:microsoft.com/office/officeart/2005/8/layout/lProcess2"/>
    <dgm:cxn modelId="{1ED33AC2-D400-471F-8D3E-C53F53E69E08}" type="presParOf" srcId="{CD862DB0-4A56-4B11-8F27-6703CE17D868}" destId="{6209E3EC-58E3-4942-A348-35C94F3E9BD7}" srcOrd="0" destOrd="0" presId="urn:microsoft.com/office/officeart/2005/8/layout/lProcess2"/>
    <dgm:cxn modelId="{F07FCA91-4DC3-45F3-90F9-A58E52F12BDF}" type="presParOf" srcId="{CD862DB0-4A56-4B11-8F27-6703CE17D868}" destId="{7B197FC9-2211-41E5-96D1-F0B9D52AA424}" srcOrd="1" destOrd="0" presId="urn:microsoft.com/office/officeart/2005/8/layout/lProcess2"/>
    <dgm:cxn modelId="{79346E88-19EB-4002-8271-3C4F662D0E1E}" type="presParOf" srcId="{CD862DB0-4A56-4B11-8F27-6703CE17D868}" destId="{4044A28B-CFC2-404F-950A-AFC5517DADC6}" srcOrd="2" destOrd="0" presId="urn:microsoft.com/office/officeart/2005/8/layout/lProcess2"/>
    <dgm:cxn modelId="{87E195E0-59EF-461B-B123-DB67BC8B67E1}" type="presParOf" srcId="{CD862DB0-4A56-4B11-8F27-6703CE17D868}" destId="{F12BEFBB-993E-4126-9B6E-92D7640744CD}" srcOrd="3" destOrd="0" presId="urn:microsoft.com/office/officeart/2005/8/layout/lProcess2"/>
    <dgm:cxn modelId="{83C4E9B6-DC02-414A-A411-22AECE5139A8}" type="presParOf" srcId="{CD862DB0-4A56-4B11-8F27-6703CE17D868}" destId="{FFFA4E99-122D-45A1-A938-07059FD2E253}" srcOrd="4" destOrd="0" presId="urn:microsoft.com/office/officeart/2005/8/layout/lProcess2"/>
    <dgm:cxn modelId="{6D184AA5-D7BC-4C21-85E3-A1E9D7EB42E1}" type="presParOf" srcId="{CD862DB0-4A56-4B11-8F27-6703CE17D868}" destId="{1ACA8888-7652-4291-B573-89B545B6257E}" srcOrd="5" destOrd="0" presId="urn:microsoft.com/office/officeart/2005/8/layout/lProcess2"/>
    <dgm:cxn modelId="{3AA95A45-84ED-4F4E-BD66-EC0C289D97E5}" type="presParOf" srcId="{CD862DB0-4A56-4B11-8F27-6703CE17D868}" destId="{02D96EF5-656A-4FFA-A9DF-13FECAE44C0E}" srcOrd="6" destOrd="0" presId="urn:microsoft.com/office/officeart/2005/8/layout/lProcess2"/>
    <dgm:cxn modelId="{8BA00A21-DE6E-4771-B77A-8BA613508174}" type="presParOf" srcId="{CD862DB0-4A56-4B11-8F27-6703CE17D868}" destId="{E247FB3B-4F37-4B6F-AE97-82815A4990B3}" srcOrd="7" destOrd="0" presId="urn:microsoft.com/office/officeart/2005/8/layout/lProcess2"/>
    <dgm:cxn modelId="{CB24521C-2EC6-49C3-A8C8-3551381E84F6}" type="presParOf" srcId="{CD862DB0-4A56-4B11-8F27-6703CE17D868}" destId="{A9AC00F9-5205-4F23-8E93-3ACD732E473E}" srcOrd="8"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2F589-1B28-4375-A661-B6A3C9878DE3}">
      <dsp:nvSpPr>
        <dsp:cNvPr id="0" name=""/>
        <dsp:cNvSpPr/>
      </dsp:nvSpPr>
      <dsp:spPr>
        <a:xfrm>
          <a:off x="0" y="3621157"/>
          <a:ext cx="8131038"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94BEAE-5C37-49EC-90B4-B63C4FCB84AE}">
      <dsp:nvSpPr>
        <dsp:cNvPr id="0" name=""/>
        <dsp:cNvSpPr/>
      </dsp:nvSpPr>
      <dsp:spPr>
        <a:xfrm>
          <a:off x="0" y="2279477"/>
          <a:ext cx="8131038"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E15E03-F304-47B1-A6F1-D796DE155992}">
      <dsp:nvSpPr>
        <dsp:cNvPr id="0" name=""/>
        <dsp:cNvSpPr/>
      </dsp:nvSpPr>
      <dsp:spPr>
        <a:xfrm>
          <a:off x="0" y="510468"/>
          <a:ext cx="8131038"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9F8D35-842F-45F5-BA9C-0AB1A7A4A962}">
      <dsp:nvSpPr>
        <dsp:cNvPr id="0" name=""/>
        <dsp:cNvSpPr/>
      </dsp:nvSpPr>
      <dsp:spPr>
        <a:xfrm>
          <a:off x="2114069" y="0"/>
          <a:ext cx="6016968" cy="509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lvl="0" algn="l" defTabSz="1244600">
            <a:lnSpc>
              <a:spcPct val="90000"/>
            </a:lnSpc>
            <a:spcBef>
              <a:spcPct val="0"/>
            </a:spcBef>
            <a:spcAft>
              <a:spcPct val="35000"/>
            </a:spcAft>
          </a:pPr>
          <a:r>
            <a:rPr lang="en-US" sz="2800" kern="1200" dirty="0" smtClean="0"/>
            <a:t>Rockdale Pioneers</a:t>
          </a:r>
          <a:endParaRPr lang="en-US" sz="2800" kern="1200" dirty="0"/>
        </a:p>
      </dsp:txBody>
      <dsp:txXfrm>
        <a:off x="2114069" y="0"/>
        <a:ext cx="6016968" cy="509898"/>
      </dsp:txXfrm>
    </dsp:sp>
    <dsp:sp modelId="{E2C57E2C-7929-4C6A-97F6-3490BBEF15E8}">
      <dsp:nvSpPr>
        <dsp:cNvPr id="0" name=""/>
        <dsp:cNvSpPr/>
      </dsp:nvSpPr>
      <dsp:spPr>
        <a:xfrm>
          <a:off x="0" y="1135"/>
          <a:ext cx="2114069" cy="509898"/>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1844</a:t>
          </a:r>
          <a:endParaRPr lang="en-US" sz="2400" kern="1200" dirty="0"/>
        </a:p>
      </dsp:txBody>
      <dsp:txXfrm>
        <a:off x="24896" y="26031"/>
        <a:ext cx="2064277" cy="485002"/>
      </dsp:txXfrm>
    </dsp:sp>
    <dsp:sp modelId="{813EBCD4-279A-4477-9539-17B4F53CC109}">
      <dsp:nvSpPr>
        <dsp:cNvPr id="0" name=""/>
        <dsp:cNvSpPr/>
      </dsp:nvSpPr>
      <dsp:spPr>
        <a:xfrm>
          <a:off x="0" y="510468"/>
          <a:ext cx="8131038" cy="1019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85" tIns="32385" rIns="32385" bIns="32385" numCol="1" spcCol="1270" anchor="t" anchorCtr="0">
          <a:noAutofit/>
        </a:bodyPr>
        <a:lstStyle/>
        <a:p>
          <a:pPr marL="171450" lvl="1" indent="-171450" algn="just" defTabSz="755650">
            <a:lnSpc>
              <a:spcPct val="90000"/>
            </a:lnSpc>
            <a:spcBef>
              <a:spcPct val="0"/>
            </a:spcBef>
            <a:spcAft>
              <a:spcPct val="15000"/>
            </a:spcAft>
            <a:buChar char="••"/>
          </a:pPr>
          <a:r>
            <a:rPr lang="en-US" sz="1700" kern="1200" dirty="0" smtClean="0"/>
            <a:t>On 24th October 1844, in Rockdale, Lancashire, England, a group of people faced with </a:t>
          </a:r>
          <a:r>
            <a:rPr lang="en-US" sz="1700" b="1" kern="1200" dirty="0" smtClean="0"/>
            <a:t>economic exploitation and deprivation </a:t>
          </a:r>
          <a:r>
            <a:rPr lang="en-US" sz="1700" kern="1200" dirty="0" smtClean="0"/>
            <a:t>set up a cooperative store based on the principles of self-help and mutual help. They defined </a:t>
          </a:r>
          <a:r>
            <a:rPr lang="en-US" sz="1700" b="1" kern="1200" dirty="0" smtClean="0"/>
            <a:t>a set of principles </a:t>
          </a:r>
          <a:r>
            <a:rPr lang="en-US" sz="1700" kern="1200" dirty="0" smtClean="0"/>
            <a:t>which became the basis for the cooperative ideology which soon spread all over the world.</a:t>
          </a:r>
        </a:p>
      </dsp:txBody>
      <dsp:txXfrm>
        <a:off x="0" y="510468"/>
        <a:ext cx="8131038" cy="1019950"/>
      </dsp:txXfrm>
    </dsp:sp>
    <dsp:sp modelId="{48B27E0D-71F5-4FBC-812C-98380BEF1B85}">
      <dsp:nvSpPr>
        <dsp:cNvPr id="0" name=""/>
        <dsp:cNvSpPr/>
      </dsp:nvSpPr>
      <dsp:spPr>
        <a:xfrm>
          <a:off x="2114069" y="1746075"/>
          <a:ext cx="6016968" cy="509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lvl="0" algn="l" defTabSz="1244600">
            <a:lnSpc>
              <a:spcPct val="90000"/>
            </a:lnSpc>
            <a:spcBef>
              <a:spcPct val="0"/>
            </a:spcBef>
            <a:spcAft>
              <a:spcPct val="35000"/>
            </a:spcAft>
          </a:pPr>
          <a:r>
            <a:rPr lang="en-US" sz="2800" kern="1200" dirty="0" smtClean="0"/>
            <a:t>Cooperative Bank in Germany</a:t>
          </a:r>
          <a:endParaRPr lang="en-US" sz="2800" kern="1200" dirty="0"/>
        </a:p>
      </dsp:txBody>
      <dsp:txXfrm>
        <a:off x="2114069" y="1746075"/>
        <a:ext cx="6016968" cy="509898"/>
      </dsp:txXfrm>
    </dsp:sp>
    <dsp:sp modelId="{44713B02-3D14-48D4-AF87-13AAB639B9C7}">
      <dsp:nvSpPr>
        <dsp:cNvPr id="0" name=""/>
        <dsp:cNvSpPr/>
      </dsp:nvSpPr>
      <dsp:spPr>
        <a:xfrm>
          <a:off x="0" y="1746075"/>
          <a:ext cx="2114069" cy="509898"/>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1852</a:t>
          </a:r>
          <a:endParaRPr lang="en-US" sz="2400" kern="1200" dirty="0"/>
        </a:p>
      </dsp:txBody>
      <dsp:txXfrm>
        <a:off x="24896" y="1770971"/>
        <a:ext cx="2064277" cy="485002"/>
      </dsp:txXfrm>
    </dsp:sp>
    <dsp:sp modelId="{A721E543-9C5A-48D6-998F-D65BAAA1A533}">
      <dsp:nvSpPr>
        <dsp:cNvPr id="0" name=""/>
        <dsp:cNvSpPr/>
      </dsp:nvSpPr>
      <dsp:spPr>
        <a:xfrm>
          <a:off x="0" y="2250124"/>
          <a:ext cx="8131038" cy="1019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85" tIns="32385" rIns="32385" bIns="32385" numCol="1" spcCol="1270" anchor="t" anchorCtr="0">
          <a:noAutofit/>
        </a:bodyPr>
        <a:lstStyle/>
        <a:p>
          <a:pPr marL="171450" lvl="1" indent="-171450" algn="just" defTabSz="755650">
            <a:lnSpc>
              <a:spcPct val="90000"/>
            </a:lnSpc>
            <a:spcBef>
              <a:spcPct val="0"/>
            </a:spcBef>
            <a:spcAft>
              <a:spcPct val="15000"/>
            </a:spcAft>
            <a:buChar char="••"/>
          </a:pPr>
          <a:r>
            <a:rPr lang="en-US" sz="1700" kern="1200" dirty="0" smtClean="0"/>
            <a:t>In 1852, Franz </a:t>
          </a:r>
          <a:r>
            <a:rPr lang="en-US" sz="1700" b="1" kern="1200" dirty="0" smtClean="0"/>
            <a:t>Hermann Schulze-</a:t>
          </a:r>
          <a:r>
            <a:rPr lang="en-US" sz="1700" b="1" kern="1200" dirty="0" err="1" smtClean="0"/>
            <a:t>Delitzsch</a:t>
          </a:r>
          <a:r>
            <a:rPr lang="en-US" sz="1700" b="1" kern="1200" dirty="0" smtClean="0"/>
            <a:t> </a:t>
          </a:r>
          <a:r>
            <a:rPr lang="en-US" sz="1700" kern="1200" dirty="0" smtClean="0"/>
            <a:t>set up a Cooperative bank in Germany and Friedrich Wilhelm </a:t>
          </a:r>
          <a:r>
            <a:rPr lang="en-US" sz="1700" kern="1200" dirty="0" err="1" smtClean="0"/>
            <a:t>Raiffeisen</a:t>
          </a:r>
          <a:r>
            <a:rPr lang="en-US" sz="1700" kern="1200" dirty="0" smtClean="0"/>
            <a:t> developed the movement further (Moody and </a:t>
          </a:r>
          <a:r>
            <a:rPr lang="en-US" sz="1700" kern="1200" dirty="0" err="1" smtClean="0"/>
            <a:t>Fite</a:t>
          </a:r>
          <a:r>
            <a:rPr lang="en-US" sz="1700" kern="1200" dirty="0" smtClean="0"/>
            <a:t>, 1984). </a:t>
          </a:r>
          <a:endParaRPr lang="en-US" sz="1700" kern="1200" dirty="0"/>
        </a:p>
      </dsp:txBody>
      <dsp:txXfrm>
        <a:off x="0" y="2250124"/>
        <a:ext cx="8131038" cy="1019950"/>
      </dsp:txXfrm>
    </dsp:sp>
    <dsp:sp modelId="{2D022E21-028A-4945-93A1-89D3B2E8C7A6}">
      <dsp:nvSpPr>
        <dsp:cNvPr id="0" name=""/>
        <dsp:cNvSpPr/>
      </dsp:nvSpPr>
      <dsp:spPr>
        <a:xfrm>
          <a:off x="2114069" y="3111258"/>
          <a:ext cx="6016968" cy="509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lvl="0" algn="l" defTabSz="1244600">
            <a:lnSpc>
              <a:spcPct val="90000"/>
            </a:lnSpc>
            <a:spcBef>
              <a:spcPct val="0"/>
            </a:spcBef>
            <a:spcAft>
              <a:spcPct val="35000"/>
            </a:spcAft>
          </a:pPr>
          <a:r>
            <a:rPr lang="en-US" sz="2800" kern="1200" dirty="0" smtClean="0"/>
            <a:t>Further Developments</a:t>
          </a:r>
          <a:endParaRPr lang="en-US" sz="2800" kern="1200" dirty="0"/>
        </a:p>
      </dsp:txBody>
      <dsp:txXfrm>
        <a:off x="2114069" y="3111258"/>
        <a:ext cx="6016968" cy="509898"/>
      </dsp:txXfrm>
    </dsp:sp>
    <dsp:sp modelId="{1D691028-8A11-498D-B4DD-8D1F5727D622}">
      <dsp:nvSpPr>
        <dsp:cNvPr id="0" name=""/>
        <dsp:cNvSpPr/>
      </dsp:nvSpPr>
      <dsp:spPr>
        <a:xfrm>
          <a:off x="0" y="3111258"/>
          <a:ext cx="2114069" cy="509898"/>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1888 – to date</a:t>
          </a:r>
          <a:endParaRPr lang="en-US" sz="2400" kern="1200" dirty="0"/>
        </a:p>
      </dsp:txBody>
      <dsp:txXfrm>
        <a:off x="24896" y="3136154"/>
        <a:ext cx="2064277" cy="485002"/>
      </dsp:txXfrm>
    </dsp:sp>
    <dsp:sp modelId="{48CB1D44-0778-486E-ADE9-70AA3F4094BA}">
      <dsp:nvSpPr>
        <dsp:cNvPr id="0" name=""/>
        <dsp:cNvSpPr/>
      </dsp:nvSpPr>
      <dsp:spPr>
        <a:xfrm>
          <a:off x="0" y="3621157"/>
          <a:ext cx="8131038" cy="1019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85" tIns="32385" rIns="32385" bIns="32385" numCol="1" spcCol="1270" anchor="t" anchorCtr="0">
          <a:noAutofit/>
        </a:bodyPr>
        <a:lstStyle/>
        <a:p>
          <a:pPr marL="171450" lvl="1" indent="-171450" algn="just" defTabSz="755650">
            <a:lnSpc>
              <a:spcPct val="90000"/>
            </a:lnSpc>
            <a:spcBef>
              <a:spcPct val="0"/>
            </a:spcBef>
            <a:spcAft>
              <a:spcPct val="15000"/>
            </a:spcAft>
            <a:buChar char="••"/>
          </a:pPr>
          <a:r>
            <a:rPr lang="en-US" sz="1700" kern="1200" dirty="0" smtClean="0">
              <a:latin typeface="+mj-lt"/>
            </a:rPr>
            <a:t>By the time of </a:t>
          </a:r>
          <a:r>
            <a:rPr lang="en-US" sz="1700" kern="1200" dirty="0" err="1" smtClean="0">
              <a:latin typeface="+mj-lt"/>
            </a:rPr>
            <a:t>Raiffeisen's</a:t>
          </a:r>
          <a:r>
            <a:rPr lang="en-US" sz="1700" kern="1200" dirty="0" smtClean="0">
              <a:latin typeface="+mj-lt"/>
            </a:rPr>
            <a:t> death in 1888, credit unions had spread to Italy, France, the Netherlands, Austria, and to many other nations. The </a:t>
          </a:r>
          <a:r>
            <a:rPr lang="en-US" altLang="en-US" sz="1700" b="1" kern="1200" dirty="0" smtClean="0">
              <a:latin typeface="+mj-lt"/>
              <a:cs typeface="Arial" charset="0"/>
            </a:rPr>
            <a:t>Cooperative Movement </a:t>
          </a:r>
          <a:r>
            <a:rPr lang="en-US" altLang="en-US" sz="1700" b="0" kern="1200" dirty="0" smtClean="0">
              <a:latin typeface="+mj-lt"/>
              <a:cs typeface="Arial" charset="0"/>
            </a:rPr>
            <a:t>has s</a:t>
          </a:r>
          <a:r>
            <a:rPr lang="en-US" altLang="en-US" sz="1700" kern="1200" dirty="0" smtClean="0">
              <a:latin typeface="+mj-lt"/>
              <a:cs typeface="Arial" charset="0"/>
            </a:rPr>
            <a:t>pread all over the world be it a </a:t>
          </a:r>
          <a:r>
            <a:rPr lang="en-US" altLang="en-US" sz="1700" b="1" kern="1200" dirty="0" smtClean="0">
              <a:solidFill>
                <a:srgbClr val="FF0000"/>
              </a:solidFill>
              <a:latin typeface="+mj-lt"/>
              <a:cs typeface="Arial" charset="0"/>
            </a:rPr>
            <a:t>capitalist, socialist or Muslim society </a:t>
          </a:r>
          <a:endParaRPr lang="en-US" sz="1700" b="1" kern="1200" dirty="0">
            <a:solidFill>
              <a:srgbClr val="FF0000"/>
            </a:solidFill>
            <a:latin typeface="+mj-lt"/>
          </a:endParaRPr>
        </a:p>
      </dsp:txBody>
      <dsp:txXfrm>
        <a:off x="0" y="3621157"/>
        <a:ext cx="8131038" cy="10199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CA0FFE-9077-4A2A-9A4F-E5B3DE5C519B}">
      <dsp:nvSpPr>
        <dsp:cNvPr id="0" name=""/>
        <dsp:cNvSpPr/>
      </dsp:nvSpPr>
      <dsp:spPr>
        <a:xfrm>
          <a:off x="0" y="310670"/>
          <a:ext cx="6096000" cy="887485"/>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254000" bIns="140888" numCol="1" spcCol="1270" anchor="ctr" anchorCtr="0">
          <a:noAutofit/>
        </a:bodyPr>
        <a:lstStyle/>
        <a:p>
          <a:pPr lvl="0" algn="l" defTabSz="755650">
            <a:lnSpc>
              <a:spcPct val="90000"/>
            </a:lnSpc>
            <a:spcBef>
              <a:spcPct val="0"/>
            </a:spcBef>
            <a:spcAft>
              <a:spcPct val="35000"/>
            </a:spcAft>
          </a:pPr>
          <a:r>
            <a:rPr lang="en-US" sz="1700" kern="1200" dirty="0" smtClean="0"/>
            <a:t>Africa</a:t>
          </a:r>
          <a:endParaRPr lang="en-US" sz="1700" kern="1200" dirty="0"/>
        </a:p>
      </dsp:txBody>
      <dsp:txXfrm>
        <a:off x="0" y="532541"/>
        <a:ext cx="5874129" cy="443743"/>
      </dsp:txXfrm>
    </dsp:sp>
    <dsp:sp modelId="{8D582777-C332-4414-BB20-04308A9BA36B}">
      <dsp:nvSpPr>
        <dsp:cNvPr id="0" name=""/>
        <dsp:cNvSpPr/>
      </dsp:nvSpPr>
      <dsp:spPr>
        <a:xfrm>
          <a:off x="0" y="996497"/>
          <a:ext cx="1405128" cy="1641581"/>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b="1" kern="1200" dirty="0" smtClean="0">
              <a:solidFill>
                <a:srgbClr val="FF0000"/>
              </a:solidFill>
            </a:rPr>
            <a:t>SACCOS</a:t>
          </a:r>
          <a:r>
            <a:rPr lang="en-US" sz="1600" b="1" kern="1200" dirty="0" smtClean="0">
              <a:solidFill>
                <a:srgbClr val="FF0000"/>
              </a:solidFill>
            </a:rPr>
            <a:t> </a:t>
          </a:r>
          <a:r>
            <a:rPr lang="en-US" sz="1600" b="1" kern="1200" dirty="0" smtClean="0"/>
            <a:t>(Savings and Credit Cooperative Societies) </a:t>
          </a:r>
          <a:endParaRPr lang="en-US" sz="1600" b="1" kern="1200" dirty="0"/>
        </a:p>
      </dsp:txBody>
      <dsp:txXfrm>
        <a:off x="0" y="996497"/>
        <a:ext cx="1405128" cy="1641581"/>
      </dsp:txXfrm>
    </dsp:sp>
    <dsp:sp modelId="{F01E2922-CF2C-42B7-9FBE-5B7139E5E1BA}">
      <dsp:nvSpPr>
        <dsp:cNvPr id="0" name=""/>
        <dsp:cNvSpPr/>
      </dsp:nvSpPr>
      <dsp:spPr>
        <a:xfrm>
          <a:off x="1405127" y="606393"/>
          <a:ext cx="4690872" cy="887485"/>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254000" bIns="140888" numCol="1" spcCol="1270" anchor="ctr" anchorCtr="0">
          <a:noAutofit/>
        </a:bodyPr>
        <a:lstStyle/>
        <a:p>
          <a:pPr lvl="0" algn="l" defTabSz="755650">
            <a:lnSpc>
              <a:spcPct val="90000"/>
            </a:lnSpc>
            <a:spcBef>
              <a:spcPct val="0"/>
            </a:spcBef>
            <a:spcAft>
              <a:spcPct val="35000"/>
            </a:spcAft>
          </a:pPr>
          <a:r>
            <a:rPr lang="en-US" sz="1700" kern="1200" dirty="0" smtClean="0"/>
            <a:t>Afghanistan</a:t>
          </a:r>
          <a:endParaRPr lang="en-US" sz="1700" kern="1200" dirty="0"/>
        </a:p>
      </dsp:txBody>
      <dsp:txXfrm>
        <a:off x="1405127" y="828264"/>
        <a:ext cx="4469001" cy="443743"/>
      </dsp:txXfrm>
    </dsp:sp>
    <dsp:sp modelId="{F71686D4-F1F6-4969-BEFF-09BCBFC75CAC}">
      <dsp:nvSpPr>
        <dsp:cNvPr id="0" name=""/>
        <dsp:cNvSpPr/>
      </dsp:nvSpPr>
      <dsp:spPr>
        <a:xfrm>
          <a:off x="1405127" y="1292221"/>
          <a:ext cx="1405128" cy="1599739"/>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b="1" kern="1200" dirty="0" smtClean="0"/>
            <a:t>Islamic Investment and Finance Cooperatives (IIFCs)</a:t>
          </a:r>
          <a:endParaRPr lang="en-US" sz="1600" b="1" kern="1200" dirty="0"/>
        </a:p>
      </dsp:txBody>
      <dsp:txXfrm>
        <a:off x="1405127" y="1292221"/>
        <a:ext cx="1405128" cy="1599739"/>
      </dsp:txXfrm>
    </dsp:sp>
    <dsp:sp modelId="{1C4D11A6-D75D-4691-A3D7-E5899C8794B6}">
      <dsp:nvSpPr>
        <dsp:cNvPr id="0" name=""/>
        <dsp:cNvSpPr/>
      </dsp:nvSpPr>
      <dsp:spPr>
        <a:xfrm>
          <a:off x="2810255" y="902117"/>
          <a:ext cx="3285744" cy="887485"/>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254000" bIns="140888" numCol="1" spcCol="1270" anchor="ctr" anchorCtr="0">
          <a:noAutofit/>
        </a:bodyPr>
        <a:lstStyle/>
        <a:p>
          <a:pPr lvl="0" algn="l" defTabSz="755650">
            <a:lnSpc>
              <a:spcPct val="90000"/>
            </a:lnSpc>
            <a:spcBef>
              <a:spcPct val="0"/>
            </a:spcBef>
            <a:spcAft>
              <a:spcPct val="35000"/>
            </a:spcAft>
          </a:pPr>
          <a:r>
            <a:rPr lang="en-US" sz="1700" kern="1200" dirty="0" smtClean="0"/>
            <a:t>Indonesia</a:t>
          </a:r>
          <a:endParaRPr lang="en-US" sz="1700" kern="1200" dirty="0"/>
        </a:p>
      </dsp:txBody>
      <dsp:txXfrm>
        <a:off x="2810255" y="1123988"/>
        <a:ext cx="3063873" cy="443743"/>
      </dsp:txXfrm>
    </dsp:sp>
    <dsp:sp modelId="{03F928AB-6B18-4E1C-8C7B-B80937D8918A}">
      <dsp:nvSpPr>
        <dsp:cNvPr id="0" name=""/>
        <dsp:cNvSpPr/>
      </dsp:nvSpPr>
      <dsp:spPr>
        <a:xfrm>
          <a:off x="2810255" y="1587945"/>
          <a:ext cx="1405128" cy="1610436"/>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b="1" kern="1200" dirty="0" smtClean="0"/>
            <a:t>Bait </a:t>
          </a:r>
          <a:r>
            <a:rPr lang="en-US" sz="1600" b="1" kern="1200" dirty="0" err="1" smtClean="0"/>
            <a:t>ul</a:t>
          </a:r>
          <a:r>
            <a:rPr lang="en-US" sz="1600" b="1" kern="1200" dirty="0" smtClean="0"/>
            <a:t> </a:t>
          </a:r>
          <a:r>
            <a:rPr lang="en-US" sz="1600" b="1" kern="1200" dirty="0" err="1" smtClean="0"/>
            <a:t>Maal</a:t>
          </a:r>
          <a:r>
            <a:rPr lang="en-US" sz="1600" b="1" kern="1200" dirty="0" smtClean="0"/>
            <a:t> </a:t>
          </a:r>
          <a:r>
            <a:rPr lang="en-US" sz="1600" b="1" kern="1200" dirty="0" err="1" smtClean="0"/>
            <a:t>wat</a:t>
          </a:r>
          <a:r>
            <a:rPr lang="en-US" sz="1600" b="1" kern="1200" dirty="0" smtClean="0"/>
            <a:t> </a:t>
          </a:r>
          <a:r>
            <a:rPr lang="en-US" sz="1600" b="1" kern="1200" dirty="0" err="1" smtClean="0"/>
            <a:t>Tamweel</a:t>
          </a:r>
          <a:r>
            <a:rPr lang="en-US" sz="1600" b="1" kern="1200" dirty="0" smtClean="0"/>
            <a:t> (BMTs)</a:t>
          </a:r>
          <a:endParaRPr lang="en-US" sz="1600" b="1" kern="1200" dirty="0"/>
        </a:p>
      </dsp:txBody>
      <dsp:txXfrm>
        <a:off x="2810255" y="1587945"/>
        <a:ext cx="1405128" cy="1610436"/>
      </dsp:txXfrm>
    </dsp:sp>
    <dsp:sp modelId="{5423F337-E352-4431-A1DC-000EFE2EDD73}">
      <dsp:nvSpPr>
        <dsp:cNvPr id="0" name=""/>
        <dsp:cNvSpPr/>
      </dsp:nvSpPr>
      <dsp:spPr>
        <a:xfrm>
          <a:off x="4215384" y="1197841"/>
          <a:ext cx="1880616" cy="887485"/>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254000" bIns="140888" numCol="1" spcCol="1270" anchor="ctr" anchorCtr="0">
          <a:noAutofit/>
        </a:bodyPr>
        <a:lstStyle/>
        <a:p>
          <a:pPr lvl="0" algn="l" defTabSz="755650">
            <a:lnSpc>
              <a:spcPct val="90000"/>
            </a:lnSpc>
            <a:spcBef>
              <a:spcPct val="0"/>
            </a:spcBef>
            <a:spcAft>
              <a:spcPct val="35000"/>
            </a:spcAft>
          </a:pPr>
          <a:r>
            <a:rPr lang="en-US" sz="1700" kern="1200" dirty="0" smtClean="0"/>
            <a:t>Egypt</a:t>
          </a:r>
          <a:endParaRPr lang="en-US" sz="1700" kern="1200" dirty="0"/>
        </a:p>
      </dsp:txBody>
      <dsp:txXfrm>
        <a:off x="4215384" y="1419712"/>
        <a:ext cx="1658745" cy="443743"/>
      </dsp:txXfrm>
    </dsp:sp>
    <dsp:sp modelId="{1D18A4C3-87CA-4170-B2B1-F96F388ACD20}">
      <dsp:nvSpPr>
        <dsp:cNvPr id="0" name=""/>
        <dsp:cNvSpPr/>
      </dsp:nvSpPr>
      <dsp:spPr>
        <a:xfrm>
          <a:off x="4215384" y="2049720"/>
          <a:ext cx="1417929" cy="1297209"/>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b="1" kern="1200" dirty="0" smtClean="0"/>
            <a:t>Savings and Credit Association known as the </a:t>
          </a:r>
          <a:r>
            <a:rPr lang="en-US" sz="1600" b="1" kern="1200" dirty="0" err="1" smtClean="0"/>
            <a:t>Gam’iya</a:t>
          </a:r>
          <a:r>
            <a:rPr lang="en-US" sz="1600" b="1" kern="1200" dirty="0" smtClean="0"/>
            <a:t> </a:t>
          </a:r>
          <a:endParaRPr lang="en-US" sz="1600" b="1" kern="1200" dirty="0"/>
        </a:p>
      </dsp:txBody>
      <dsp:txXfrm>
        <a:off x="4215384" y="2049720"/>
        <a:ext cx="1417929" cy="12972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3F6F4A-A915-42AD-9170-45ACBE8CF7A5}">
      <dsp:nvSpPr>
        <dsp:cNvPr id="0" name=""/>
        <dsp:cNvSpPr/>
      </dsp:nvSpPr>
      <dsp:spPr>
        <a:xfrm>
          <a:off x="0" y="5426793"/>
          <a:ext cx="86868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63831A-8916-42D5-A2CF-DBCF41FDE6B0}">
      <dsp:nvSpPr>
        <dsp:cNvPr id="0" name=""/>
        <dsp:cNvSpPr/>
      </dsp:nvSpPr>
      <dsp:spPr>
        <a:xfrm>
          <a:off x="0" y="4571999"/>
          <a:ext cx="86868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711756-67D7-4820-823B-84DAAB0737CC}">
      <dsp:nvSpPr>
        <dsp:cNvPr id="0" name=""/>
        <dsp:cNvSpPr/>
      </dsp:nvSpPr>
      <dsp:spPr>
        <a:xfrm>
          <a:off x="0" y="3657599"/>
          <a:ext cx="86868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627BB9-6834-41C1-B191-839C35894231}">
      <dsp:nvSpPr>
        <dsp:cNvPr id="0" name=""/>
        <dsp:cNvSpPr/>
      </dsp:nvSpPr>
      <dsp:spPr>
        <a:xfrm>
          <a:off x="0" y="2371878"/>
          <a:ext cx="86868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E16BFD-7035-4931-AC9D-B95CB19C2120}">
      <dsp:nvSpPr>
        <dsp:cNvPr id="0" name=""/>
        <dsp:cNvSpPr/>
      </dsp:nvSpPr>
      <dsp:spPr>
        <a:xfrm>
          <a:off x="0" y="1353573"/>
          <a:ext cx="86868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9FFFA4-6D30-4FB3-AB07-2F127251E5FC}">
      <dsp:nvSpPr>
        <dsp:cNvPr id="0" name=""/>
        <dsp:cNvSpPr/>
      </dsp:nvSpPr>
      <dsp:spPr>
        <a:xfrm>
          <a:off x="0" y="335268"/>
          <a:ext cx="8686800"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B8294C-8EC6-47CF-9232-2B11461B86EB}">
      <dsp:nvSpPr>
        <dsp:cNvPr id="0" name=""/>
        <dsp:cNvSpPr/>
      </dsp:nvSpPr>
      <dsp:spPr>
        <a:xfrm>
          <a:off x="2258567" y="1430"/>
          <a:ext cx="6428232" cy="333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85" tIns="32385" rIns="32385" bIns="32385" numCol="1" spcCol="1270" anchor="b" anchorCtr="0">
          <a:noAutofit/>
        </a:bodyPr>
        <a:lstStyle/>
        <a:p>
          <a:pPr lvl="0" algn="l" defTabSz="755650">
            <a:lnSpc>
              <a:spcPct val="90000"/>
            </a:lnSpc>
            <a:spcBef>
              <a:spcPct val="0"/>
            </a:spcBef>
            <a:spcAft>
              <a:spcPct val="35000"/>
            </a:spcAft>
          </a:pPr>
          <a:r>
            <a:rPr lang="en-US" altLang="en-US" sz="1700" b="1" kern="1200" dirty="0" smtClean="0">
              <a:solidFill>
                <a:srgbClr val="FF0000"/>
              </a:solidFill>
              <a:latin typeface="Arial" charset="0"/>
              <a:cs typeface="Arial" charset="0"/>
            </a:rPr>
            <a:t>India</a:t>
          </a:r>
          <a:endParaRPr lang="en-US" sz="1700" b="1" kern="1200" dirty="0">
            <a:solidFill>
              <a:srgbClr val="FF0000"/>
            </a:solidFill>
          </a:endParaRPr>
        </a:p>
      </dsp:txBody>
      <dsp:txXfrm>
        <a:off x="2258567" y="1430"/>
        <a:ext cx="6428232" cy="333837"/>
      </dsp:txXfrm>
    </dsp:sp>
    <dsp:sp modelId="{66F3A144-1C5A-464E-AADB-282627635B78}">
      <dsp:nvSpPr>
        <dsp:cNvPr id="0" name=""/>
        <dsp:cNvSpPr/>
      </dsp:nvSpPr>
      <dsp:spPr>
        <a:xfrm>
          <a:off x="0" y="1430"/>
          <a:ext cx="2258568" cy="333837"/>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kern="1200" dirty="0" smtClean="0"/>
            <a:t>1890</a:t>
          </a:r>
          <a:endParaRPr lang="en-US" sz="1700" kern="1200" dirty="0"/>
        </a:p>
      </dsp:txBody>
      <dsp:txXfrm>
        <a:off x="16300" y="17730"/>
        <a:ext cx="2225968" cy="317537"/>
      </dsp:txXfrm>
    </dsp:sp>
    <dsp:sp modelId="{05363AA7-D874-49D3-B8A3-BE84D7FE39E9}">
      <dsp:nvSpPr>
        <dsp:cNvPr id="0" name=""/>
        <dsp:cNvSpPr/>
      </dsp:nvSpPr>
      <dsp:spPr>
        <a:xfrm>
          <a:off x="0" y="335268"/>
          <a:ext cx="8686800" cy="667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Efforts in the organized sector under the style of the </a:t>
          </a:r>
          <a:r>
            <a:rPr lang="en-US" sz="1600" kern="1200" dirty="0" err="1" smtClean="0"/>
            <a:t>Patni</a:t>
          </a:r>
          <a:r>
            <a:rPr lang="en-US" sz="1600" kern="1200" dirty="0" smtClean="0"/>
            <a:t> Cooperative Credit Society was established in 1942, almost immediately after the adoption of the Indian cooperative Act 1940 </a:t>
          </a:r>
          <a:r>
            <a:rPr lang="en-US" sz="1600" b="1" kern="1200" dirty="0" smtClean="0">
              <a:solidFill>
                <a:srgbClr val="0000FF"/>
              </a:solidFill>
            </a:rPr>
            <a:t>(Dr. </a:t>
          </a:r>
          <a:r>
            <a:rPr lang="en-US" sz="1600" b="1" kern="1200" dirty="0" err="1" smtClean="0">
              <a:solidFill>
                <a:srgbClr val="0000FF"/>
              </a:solidFill>
            </a:rPr>
            <a:t>Rahmatullah</a:t>
          </a:r>
          <a:r>
            <a:rPr lang="en-US" sz="1600" b="1" kern="1200" dirty="0" smtClean="0">
              <a:solidFill>
                <a:srgbClr val="0000FF"/>
              </a:solidFill>
            </a:rPr>
            <a:t>-IFFI of India in crisis/</a:t>
          </a:r>
          <a:r>
            <a:rPr lang="en-US" sz="1600" b="1" kern="1200" dirty="0" err="1" smtClean="0">
              <a:solidFill>
                <a:srgbClr val="0000FF"/>
              </a:solidFill>
            </a:rPr>
            <a:t>Bagsiraj</a:t>
          </a:r>
          <a:r>
            <a:rPr lang="en-US" sz="1600" b="1" kern="1200" dirty="0" smtClean="0">
              <a:solidFill>
                <a:srgbClr val="0000FF"/>
              </a:solidFill>
            </a:rPr>
            <a:t>-IFII, published by KAU, Jeddah-2003</a:t>
          </a:r>
          <a:r>
            <a:rPr lang="en-US" sz="1600" kern="1200" dirty="0" smtClean="0"/>
            <a:t>)</a:t>
          </a:r>
          <a:endParaRPr lang="en-US" sz="1600" kern="1200" dirty="0"/>
        </a:p>
      </dsp:txBody>
      <dsp:txXfrm>
        <a:off x="0" y="335268"/>
        <a:ext cx="8686800" cy="667775"/>
      </dsp:txXfrm>
    </dsp:sp>
    <dsp:sp modelId="{36FCB616-43D1-4429-8F75-4DBF60D5BC09}">
      <dsp:nvSpPr>
        <dsp:cNvPr id="0" name=""/>
        <dsp:cNvSpPr/>
      </dsp:nvSpPr>
      <dsp:spPr>
        <a:xfrm>
          <a:off x="2258567" y="1019735"/>
          <a:ext cx="6428232" cy="333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85" tIns="32385" rIns="32385" bIns="32385" numCol="1" spcCol="1270" anchor="b" anchorCtr="0">
          <a:noAutofit/>
        </a:bodyPr>
        <a:lstStyle/>
        <a:p>
          <a:pPr lvl="0" algn="l" defTabSz="755650">
            <a:lnSpc>
              <a:spcPct val="90000"/>
            </a:lnSpc>
            <a:spcBef>
              <a:spcPct val="0"/>
            </a:spcBef>
            <a:spcAft>
              <a:spcPct val="35000"/>
            </a:spcAft>
          </a:pPr>
          <a:r>
            <a:rPr lang="en-US" sz="1700" b="1" kern="1200" dirty="0" smtClean="0">
              <a:solidFill>
                <a:srgbClr val="FF0000"/>
              </a:solidFill>
              <a:latin typeface="Arial" panose="020B0604020202020204" pitchFamily="34" charset="0"/>
              <a:cs typeface="Arial" panose="020B0604020202020204" pitchFamily="34" charset="0"/>
            </a:rPr>
            <a:t>Egypt and Pakistan</a:t>
          </a:r>
          <a:endParaRPr lang="en-US" sz="1700" b="1" kern="1200" dirty="0">
            <a:solidFill>
              <a:srgbClr val="FF0000"/>
            </a:solidFill>
            <a:latin typeface="Arial" panose="020B0604020202020204" pitchFamily="34" charset="0"/>
            <a:cs typeface="Arial" panose="020B0604020202020204" pitchFamily="34" charset="0"/>
          </a:endParaRPr>
        </a:p>
      </dsp:txBody>
      <dsp:txXfrm>
        <a:off x="2258567" y="1019735"/>
        <a:ext cx="6428232" cy="333837"/>
      </dsp:txXfrm>
    </dsp:sp>
    <dsp:sp modelId="{939C6113-F548-4EB6-BCF0-A92EADE0F970}">
      <dsp:nvSpPr>
        <dsp:cNvPr id="0" name=""/>
        <dsp:cNvSpPr/>
      </dsp:nvSpPr>
      <dsp:spPr>
        <a:xfrm>
          <a:off x="0" y="1019735"/>
          <a:ext cx="2258568" cy="333837"/>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kern="1200" dirty="0" smtClean="0"/>
            <a:t>1960</a:t>
          </a:r>
          <a:endParaRPr lang="en-US" sz="1700" kern="1200" dirty="0"/>
        </a:p>
      </dsp:txBody>
      <dsp:txXfrm>
        <a:off x="16300" y="1036035"/>
        <a:ext cx="2225968" cy="317537"/>
      </dsp:txXfrm>
    </dsp:sp>
    <dsp:sp modelId="{43CA64D1-2265-4B12-A361-2A4E8DD5C001}">
      <dsp:nvSpPr>
        <dsp:cNvPr id="0" name=""/>
        <dsp:cNvSpPr/>
      </dsp:nvSpPr>
      <dsp:spPr>
        <a:xfrm>
          <a:off x="0" y="1353573"/>
          <a:ext cx="8686800" cy="667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latin typeface="+mj-lt"/>
            </a:rPr>
            <a:t>“Formal Islamic banking first emerged in the early 1960’s through credit unions of Muslim landowners in Egypt and Pakistan who simply pooled their resources and could then in turn draw out funds for agricultural improvements on a non-interest basis.” </a:t>
          </a:r>
          <a:r>
            <a:rPr lang="en-US" sz="1600" b="1" kern="1200" dirty="0" smtClean="0">
              <a:solidFill>
                <a:srgbClr val="0000FF"/>
              </a:solidFill>
              <a:latin typeface="+mj-lt"/>
            </a:rPr>
            <a:t>(Prof Rodney Wilson)</a:t>
          </a:r>
          <a:endParaRPr lang="en-US" sz="1600" b="1" kern="1200" dirty="0">
            <a:solidFill>
              <a:srgbClr val="0000FF"/>
            </a:solidFill>
            <a:latin typeface="+mj-lt"/>
          </a:endParaRPr>
        </a:p>
      </dsp:txBody>
      <dsp:txXfrm>
        <a:off x="0" y="1353573"/>
        <a:ext cx="8686800" cy="667775"/>
      </dsp:txXfrm>
    </dsp:sp>
    <dsp:sp modelId="{7F3D5F37-E48A-4BF0-A89B-18BBE4BF60BC}">
      <dsp:nvSpPr>
        <dsp:cNvPr id="0" name=""/>
        <dsp:cNvSpPr/>
      </dsp:nvSpPr>
      <dsp:spPr>
        <a:xfrm>
          <a:off x="2258567" y="2038040"/>
          <a:ext cx="6428232" cy="333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85" tIns="32385" rIns="32385" bIns="32385" numCol="1" spcCol="1270" anchor="b" anchorCtr="0">
          <a:noAutofit/>
        </a:bodyPr>
        <a:lstStyle/>
        <a:p>
          <a:pPr lvl="0" algn="l" defTabSz="755650">
            <a:lnSpc>
              <a:spcPct val="90000"/>
            </a:lnSpc>
            <a:spcBef>
              <a:spcPct val="0"/>
            </a:spcBef>
            <a:spcAft>
              <a:spcPct val="35000"/>
            </a:spcAft>
          </a:pPr>
          <a:endParaRPr lang="en-US" sz="1700" kern="1200" dirty="0">
            <a:solidFill>
              <a:srgbClr val="FF0000"/>
            </a:solidFill>
          </a:endParaRPr>
        </a:p>
      </dsp:txBody>
      <dsp:txXfrm>
        <a:off x="2258567" y="2038040"/>
        <a:ext cx="6428232" cy="333837"/>
      </dsp:txXfrm>
    </dsp:sp>
    <dsp:sp modelId="{6532E0F0-4433-46E6-9299-11F84715418E}">
      <dsp:nvSpPr>
        <dsp:cNvPr id="0" name=""/>
        <dsp:cNvSpPr/>
      </dsp:nvSpPr>
      <dsp:spPr>
        <a:xfrm>
          <a:off x="0" y="2038040"/>
          <a:ext cx="2258568" cy="333837"/>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kern="1200" dirty="0" smtClean="0"/>
            <a:t>1980 - 1982</a:t>
          </a:r>
          <a:endParaRPr lang="en-US" sz="1700" kern="1200" dirty="0"/>
        </a:p>
      </dsp:txBody>
      <dsp:txXfrm>
        <a:off x="16300" y="2054340"/>
        <a:ext cx="2225968" cy="317537"/>
      </dsp:txXfrm>
    </dsp:sp>
    <dsp:sp modelId="{5EB9419B-79A8-424F-B07E-A39500F10574}">
      <dsp:nvSpPr>
        <dsp:cNvPr id="0" name=""/>
        <dsp:cNvSpPr/>
      </dsp:nvSpPr>
      <dsp:spPr>
        <a:xfrm>
          <a:off x="0" y="2371878"/>
          <a:ext cx="8686800" cy="667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just" defTabSz="711200">
            <a:lnSpc>
              <a:spcPct val="90000"/>
            </a:lnSpc>
            <a:spcBef>
              <a:spcPct val="0"/>
            </a:spcBef>
            <a:spcAft>
              <a:spcPct val="15000"/>
            </a:spcAft>
            <a:buChar char="••"/>
          </a:pPr>
          <a:r>
            <a:rPr lang="en-US" sz="1600" kern="1200" dirty="0" smtClean="0">
              <a:latin typeface="+mj-lt"/>
            </a:rPr>
            <a:t>During the period 1980-1982</a:t>
          </a:r>
          <a:r>
            <a:rPr lang="en-US" sz="1600" b="1" kern="1200" dirty="0" smtClean="0">
              <a:solidFill>
                <a:srgbClr val="0000FF"/>
              </a:solidFill>
              <a:latin typeface="+mj-lt"/>
            </a:rPr>
            <a:t>, Alhaji Saiyadi Ringim</a:t>
          </a:r>
          <a:r>
            <a:rPr lang="en-US" sz="1600" kern="1200" dirty="0" smtClean="0">
              <a:latin typeface="+mj-lt"/>
            </a:rPr>
            <a:t>, Chairman  of </a:t>
          </a:r>
          <a:r>
            <a:rPr lang="en-US" sz="1600" b="1" kern="1200" dirty="0" smtClean="0">
              <a:latin typeface="+mj-lt"/>
            </a:rPr>
            <a:t>NASCUN </a:t>
          </a:r>
          <a:r>
            <a:rPr lang="en-US" sz="1600" kern="1200" dirty="0" smtClean="0">
              <a:latin typeface="+mj-lt"/>
            </a:rPr>
            <a:t>(the Nigerian credit union federation) and also Chairman  of ACCOSCA (the Panafrican credit union confederation) undertook a mission to Cairo, Egypt whereby he consulted Islamic scholars about the application of Islamic law to economics and finance and about the feasibility of credit unions in Muslim societies </a:t>
          </a:r>
          <a:r>
            <a:rPr lang="en-US" sz="1600" b="1" kern="1200" dirty="0" smtClean="0">
              <a:solidFill>
                <a:srgbClr val="0000FF"/>
              </a:solidFill>
              <a:latin typeface="+mj-lt"/>
            </a:rPr>
            <a:t>(Alhaji, 1982).</a:t>
          </a:r>
          <a:endParaRPr lang="en-US" sz="1600" b="1" kern="1200" dirty="0">
            <a:solidFill>
              <a:srgbClr val="0000FF"/>
            </a:solidFill>
            <a:latin typeface="+mj-lt"/>
          </a:endParaRPr>
        </a:p>
      </dsp:txBody>
      <dsp:txXfrm>
        <a:off x="0" y="2371878"/>
        <a:ext cx="8686800" cy="667775"/>
      </dsp:txXfrm>
    </dsp:sp>
    <dsp:sp modelId="{02128866-AA6D-4051-B2B7-AA0B62C326E0}">
      <dsp:nvSpPr>
        <dsp:cNvPr id="0" name=""/>
        <dsp:cNvSpPr/>
      </dsp:nvSpPr>
      <dsp:spPr>
        <a:xfrm>
          <a:off x="2258567" y="3323763"/>
          <a:ext cx="6428232" cy="333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85" tIns="32385" rIns="32385" bIns="32385" numCol="1" spcCol="1270" anchor="b" anchorCtr="0">
          <a:noAutofit/>
        </a:bodyPr>
        <a:lstStyle/>
        <a:p>
          <a:pPr lvl="0" algn="l" defTabSz="755650">
            <a:lnSpc>
              <a:spcPct val="90000"/>
            </a:lnSpc>
            <a:spcBef>
              <a:spcPct val="0"/>
            </a:spcBef>
            <a:spcAft>
              <a:spcPct val="35000"/>
            </a:spcAft>
          </a:pPr>
          <a:r>
            <a:rPr lang="en-US" sz="1700" b="1" kern="1200" dirty="0" smtClean="0">
              <a:solidFill>
                <a:srgbClr val="FF0000"/>
              </a:solidFill>
              <a:latin typeface="Arial" panose="020B0604020202020204" pitchFamily="34" charset="0"/>
              <a:cs typeface="Arial" panose="020B0604020202020204" pitchFamily="34" charset="0"/>
            </a:rPr>
            <a:t>Thailand</a:t>
          </a:r>
          <a:endParaRPr lang="en-US" sz="1700" b="1" kern="1200" dirty="0">
            <a:solidFill>
              <a:srgbClr val="FF0000"/>
            </a:solidFill>
            <a:latin typeface="Arial" panose="020B0604020202020204" pitchFamily="34" charset="0"/>
            <a:cs typeface="Arial" panose="020B0604020202020204" pitchFamily="34" charset="0"/>
          </a:endParaRPr>
        </a:p>
      </dsp:txBody>
      <dsp:txXfrm>
        <a:off x="2258567" y="3323763"/>
        <a:ext cx="6428232" cy="333837"/>
      </dsp:txXfrm>
    </dsp:sp>
    <dsp:sp modelId="{FF00E943-FE49-4B07-A94C-AFC75F30E2D1}">
      <dsp:nvSpPr>
        <dsp:cNvPr id="0" name=""/>
        <dsp:cNvSpPr/>
      </dsp:nvSpPr>
      <dsp:spPr>
        <a:xfrm>
          <a:off x="0" y="3323763"/>
          <a:ext cx="2258568" cy="333837"/>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kern="1200" dirty="0" smtClean="0"/>
            <a:t>1987</a:t>
          </a:r>
          <a:endParaRPr lang="en-US" sz="1700" kern="1200" dirty="0"/>
        </a:p>
      </dsp:txBody>
      <dsp:txXfrm>
        <a:off x="16300" y="3340063"/>
        <a:ext cx="2225968" cy="317537"/>
      </dsp:txXfrm>
    </dsp:sp>
    <dsp:sp modelId="{0DD24F05-8B3A-48AF-A156-8365F6020713}">
      <dsp:nvSpPr>
        <dsp:cNvPr id="0" name=""/>
        <dsp:cNvSpPr/>
      </dsp:nvSpPr>
      <dsp:spPr>
        <a:xfrm>
          <a:off x="0" y="3675621"/>
          <a:ext cx="8686800" cy="667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latin typeface="+mj-lt"/>
            </a:rPr>
            <a:t>“History of Islamic Financial system in Thailand started with the establishment of a cooperative society, </a:t>
          </a:r>
          <a:r>
            <a:rPr lang="en-US" sz="1600" kern="1200" dirty="0" err="1" smtClean="0">
              <a:latin typeface="+mj-lt"/>
            </a:rPr>
            <a:t>Pattani</a:t>
          </a:r>
          <a:r>
            <a:rPr lang="en-US" sz="1600" kern="1200" dirty="0" smtClean="0">
              <a:latin typeface="+mj-lt"/>
            </a:rPr>
            <a:t> Islamic Saving Cooperative that operates based on Shari’ah in 1987… </a:t>
          </a:r>
          <a:r>
            <a:rPr lang="en-US" sz="1200" b="1" kern="1200" dirty="0" smtClean="0">
              <a:solidFill>
                <a:srgbClr val="0000FF"/>
              </a:solidFill>
              <a:latin typeface="+mj-lt"/>
            </a:rPr>
            <a:t>(</a:t>
          </a:r>
          <a:r>
            <a:rPr lang="en-US" sz="1200" b="1" kern="1200" dirty="0" err="1" smtClean="0">
              <a:solidFill>
                <a:srgbClr val="0000FF"/>
              </a:solidFill>
              <a:latin typeface="+mj-lt"/>
            </a:rPr>
            <a:t>Haron</a:t>
          </a:r>
          <a:r>
            <a:rPr lang="en-US" sz="1200" b="1" kern="1200" dirty="0" smtClean="0">
              <a:solidFill>
                <a:srgbClr val="0000FF"/>
              </a:solidFill>
              <a:latin typeface="+mj-lt"/>
            </a:rPr>
            <a:t> &amp; </a:t>
          </a:r>
          <a:r>
            <a:rPr lang="en-US" sz="1200" b="1" kern="1200" dirty="0" err="1" smtClean="0">
              <a:solidFill>
                <a:srgbClr val="0000FF"/>
              </a:solidFill>
              <a:latin typeface="+mj-lt"/>
            </a:rPr>
            <a:t>Yamirudeng</a:t>
          </a:r>
          <a:r>
            <a:rPr lang="en-US" sz="1200" b="1" kern="1200" dirty="0" smtClean="0">
              <a:solidFill>
                <a:srgbClr val="0000FF"/>
              </a:solidFill>
              <a:latin typeface="+mj-lt"/>
            </a:rPr>
            <a:t>)</a:t>
          </a:r>
          <a:endParaRPr lang="en-US" sz="1200" b="1" kern="1200" dirty="0">
            <a:solidFill>
              <a:srgbClr val="0000FF"/>
            </a:solidFill>
            <a:latin typeface="+mj-lt"/>
          </a:endParaRPr>
        </a:p>
      </dsp:txBody>
      <dsp:txXfrm>
        <a:off x="0" y="3675621"/>
        <a:ext cx="8686800" cy="667775"/>
      </dsp:txXfrm>
    </dsp:sp>
    <dsp:sp modelId="{9E80CFAD-DAB0-4C6D-B808-E94EDE608051}">
      <dsp:nvSpPr>
        <dsp:cNvPr id="0" name=""/>
        <dsp:cNvSpPr/>
      </dsp:nvSpPr>
      <dsp:spPr>
        <a:xfrm>
          <a:off x="2258567" y="4238161"/>
          <a:ext cx="6428232" cy="333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85" tIns="32385" rIns="32385" bIns="32385" numCol="1" spcCol="1270" anchor="b" anchorCtr="0">
          <a:noAutofit/>
        </a:bodyPr>
        <a:lstStyle/>
        <a:p>
          <a:pPr lvl="0" algn="l" defTabSz="755650">
            <a:lnSpc>
              <a:spcPct val="90000"/>
            </a:lnSpc>
            <a:spcBef>
              <a:spcPct val="0"/>
            </a:spcBef>
            <a:spcAft>
              <a:spcPct val="35000"/>
            </a:spcAft>
          </a:pPr>
          <a:r>
            <a:rPr lang="en-US" altLang="en-US" sz="1700" b="1" kern="1200" dirty="0" smtClean="0">
              <a:solidFill>
                <a:srgbClr val="FF0000"/>
              </a:solidFill>
              <a:latin typeface="Arial" charset="0"/>
              <a:cs typeface="Arial" charset="0"/>
            </a:rPr>
            <a:t>India</a:t>
          </a:r>
          <a:endParaRPr lang="en-US" sz="1700" kern="1200" dirty="0"/>
        </a:p>
      </dsp:txBody>
      <dsp:txXfrm>
        <a:off x="2258567" y="4238161"/>
        <a:ext cx="6428232" cy="333837"/>
      </dsp:txXfrm>
    </dsp:sp>
    <dsp:sp modelId="{D2071975-5408-4EA0-9D08-D02F90CE3595}">
      <dsp:nvSpPr>
        <dsp:cNvPr id="0" name=""/>
        <dsp:cNvSpPr/>
      </dsp:nvSpPr>
      <dsp:spPr>
        <a:xfrm>
          <a:off x="0" y="4238161"/>
          <a:ext cx="2258568" cy="333837"/>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kern="1200" dirty="0" smtClean="0"/>
            <a:t>2003</a:t>
          </a:r>
          <a:endParaRPr lang="en-US" sz="1700" kern="1200" dirty="0"/>
        </a:p>
      </dsp:txBody>
      <dsp:txXfrm>
        <a:off x="16300" y="4254461"/>
        <a:ext cx="2225968" cy="317537"/>
      </dsp:txXfrm>
    </dsp:sp>
    <dsp:sp modelId="{D40D2AF7-B7F4-4339-8C65-4C5DBB9A3EEC}">
      <dsp:nvSpPr>
        <dsp:cNvPr id="0" name=""/>
        <dsp:cNvSpPr/>
      </dsp:nvSpPr>
      <dsp:spPr>
        <a:xfrm>
          <a:off x="0" y="4571997"/>
          <a:ext cx="8686800" cy="667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latin typeface="+mn-lt"/>
              <a:cs typeface="Arial" panose="020B0604020202020204" pitchFamily="34" charset="0"/>
            </a:rPr>
            <a:t>Study shows that there are institutions that have grown to a size of 14 Islamic Cooperative Credit Society (ICCS) in India</a:t>
          </a:r>
          <a:r>
            <a:rPr lang="en-US" sz="1600" b="1" kern="1200" dirty="0" smtClean="0">
              <a:latin typeface="+mn-lt"/>
              <a:cs typeface="Arial" panose="020B0604020202020204" pitchFamily="34" charset="0"/>
            </a:rPr>
            <a:t>.  </a:t>
          </a:r>
          <a:r>
            <a:rPr lang="en-US" sz="1600" kern="1200" dirty="0" err="1" smtClean="0">
              <a:latin typeface="+mn-lt"/>
            </a:rPr>
            <a:t>Bagsiraj</a:t>
          </a:r>
          <a:r>
            <a:rPr lang="en-US" sz="1600" kern="1200" dirty="0" smtClean="0">
              <a:latin typeface="+mn-lt"/>
            </a:rPr>
            <a:t>, 2003</a:t>
          </a:r>
          <a:endParaRPr lang="en-US" sz="1600" kern="1200" dirty="0">
            <a:latin typeface="+mn-lt"/>
          </a:endParaRPr>
        </a:p>
      </dsp:txBody>
      <dsp:txXfrm>
        <a:off x="0" y="4571997"/>
        <a:ext cx="8686800" cy="667775"/>
      </dsp:txXfrm>
    </dsp:sp>
    <dsp:sp modelId="{1B4CEC64-37FE-4B06-A371-F24DCE3D4E4E}">
      <dsp:nvSpPr>
        <dsp:cNvPr id="0" name=""/>
        <dsp:cNvSpPr/>
      </dsp:nvSpPr>
      <dsp:spPr>
        <a:xfrm>
          <a:off x="2258567" y="5092956"/>
          <a:ext cx="6428232" cy="333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85" tIns="32385" rIns="32385" bIns="32385" numCol="1" spcCol="1270" anchor="b" anchorCtr="0">
          <a:noAutofit/>
        </a:bodyPr>
        <a:lstStyle/>
        <a:p>
          <a:pPr lvl="0" algn="l" defTabSz="755650">
            <a:lnSpc>
              <a:spcPct val="90000"/>
            </a:lnSpc>
            <a:spcBef>
              <a:spcPct val="0"/>
            </a:spcBef>
            <a:spcAft>
              <a:spcPct val="35000"/>
            </a:spcAft>
          </a:pPr>
          <a:r>
            <a:rPr lang="en-US" sz="1700" b="1" kern="1200" dirty="0" smtClean="0">
              <a:solidFill>
                <a:srgbClr val="FF0000"/>
              </a:solidFill>
              <a:latin typeface="Arial" panose="020B0604020202020204" pitchFamily="34" charset="0"/>
              <a:cs typeface="Arial" panose="020B0604020202020204" pitchFamily="34" charset="0"/>
            </a:rPr>
            <a:t>T &amp; T , 2006</a:t>
          </a:r>
          <a:endParaRPr lang="en-US" sz="1700" b="1" kern="1200" dirty="0">
            <a:solidFill>
              <a:srgbClr val="FF0000"/>
            </a:solidFill>
            <a:latin typeface="Arial" panose="020B0604020202020204" pitchFamily="34" charset="0"/>
            <a:cs typeface="Arial" panose="020B0604020202020204" pitchFamily="34" charset="0"/>
          </a:endParaRPr>
        </a:p>
      </dsp:txBody>
      <dsp:txXfrm>
        <a:off x="2258567" y="5092956"/>
        <a:ext cx="6428232" cy="333837"/>
      </dsp:txXfrm>
    </dsp:sp>
    <dsp:sp modelId="{6818D864-07E9-4097-A347-24658118818A}">
      <dsp:nvSpPr>
        <dsp:cNvPr id="0" name=""/>
        <dsp:cNvSpPr/>
      </dsp:nvSpPr>
      <dsp:spPr>
        <a:xfrm>
          <a:off x="0" y="5092956"/>
          <a:ext cx="2258568" cy="333837"/>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kern="1200" dirty="0" smtClean="0"/>
            <a:t>2006</a:t>
          </a:r>
          <a:endParaRPr lang="en-US" sz="1700" kern="1200" dirty="0"/>
        </a:p>
      </dsp:txBody>
      <dsp:txXfrm>
        <a:off x="16300" y="5109256"/>
        <a:ext cx="2225968" cy="317537"/>
      </dsp:txXfrm>
    </dsp:sp>
    <dsp:sp modelId="{7C7BE8A2-D0DD-4710-A029-28A14E27A286}">
      <dsp:nvSpPr>
        <dsp:cNvPr id="0" name=""/>
        <dsp:cNvSpPr/>
      </dsp:nvSpPr>
      <dsp:spPr>
        <a:xfrm>
          <a:off x="0" y="5426793"/>
          <a:ext cx="8686800" cy="667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smtClean="0">
              <a:latin typeface="+mj-lt"/>
            </a:rPr>
            <a:t> I.ALI </a:t>
          </a:r>
          <a:r>
            <a:rPr lang="en-US" sz="1600" kern="1200" dirty="0" smtClean="0">
              <a:latin typeface="+mj-lt"/>
            </a:rPr>
            <a:t>, Founder of Muslim Credit Union Co-operative Society Ltd, Trinidad &amp; Tobago, submitted a concept paper to the IDB, Jeddah, Saudi Arabia as an initiative to the promotion of Islamic finance through the cooperative and credit union system.</a:t>
          </a:r>
          <a:endParaRPr lang="en-US" sz="1600" kern="1200" dirty="0">
            <a:latin typeface="+mj-lt"/>
          </a:endParaRPr>
        </a:p>
      </dsp:txBody>
      <dsp:txXfrm>
        <a:off x="0" y="5426793"/>
        <a:ext cx="8686800" cy="6677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3E6513-DB12-4F6F-AEC6-4E6B9E614139}">
      <dsp:nvSpPr>
        <dsp:cNvPr id="0" name=""/>
        <dsp:cNvSpPr/>
      </dsp:nvSpPr>
      <dsp:spPr>
        <a:xfrm>
          <a:off x="1010" y="0"/>
          <a:ext cx="3676199" cy="60785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Financing Instruments</a:t>
          </a:r>
          <a:endParaRPr lang="en-US" sz="2400" b="1" kern="1200" dirty="0"/>
        </a:p>
      </dsp:txBody>
      <dsp:txXfrm>
        <a:off x="1010" y="0"/>
        <a:ext cx="3676199" cy="1823561"/>
      </dsp:txXfrm>
    </dsp:sp>
    <dsp:sp modelId="{8F60EE90-F827-4411-8EF0-C536C957F764}">
      <dsp:nvSpPr>
        <dsp:cNvPr id="0" name=""/>
        <dsp:cNvSpPr/>
      </dsp:nvSpPr>
      <dsp:spPr>
        <a:xfrm>
          <a:off x="257420" y="1386812"/>
          <a:ext cx="3168059" cy="5283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err="1" smtClean="0"/>
            <a:t>Murabahah</a:t>
          </a:r>
          <a:r>
            <a:rPr lang="en-US" sz="1600" kern="1200" dirty="0" smtClean="0"/>
            <a:t> (Cost- plus financing)</a:t>
          </a:r>
          <a:endParaRPr lang="en-US" sz="1600" kern="1200" dirty="0"/>
        </a:p>
      </dsp:txBody>
      <dsp:txXfrm>
        <a:off x="272895" y="1402287"/>
        <a:ext cx="3137109" cy="497394"/>
      </dsp:txXfrm>
    </dsp:sp>
    <dsp:sp modelId="{73C781BF-4EEE-4814-BD8B-7AD6DD4744F6}">
      <dsp:nvSpPr>
        <dsp:cNvPr id="0" name=""/>
        <dsp:cNvSpPr/>
      </dsp:nvSpPr>
      <dsp:spPr>
        <a:xfrm>
          <a:off x="257420" y="1998424"/>
          <a:ext cx="3168059" cy="3482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err="1" smtClean="0"/>
            <a:t>Ijarah</a:t>
          </a:r>
          <a:r>
            <a:rPr lang="en-US" sz="1600" kern="1200" dirty="0" smtClean="0"/>
            <a:t> (Leasing)</a:t>
          </a:r>
          <a:endParaRPr lang="en-US" sz="1600" kern="1200" dirty="0"/>
        </a:p>
      </dsp:txBody>
      <dsp:txXfrm>
        <a:off x="267619" y="2008623"/>
        <a:ext cx="3147661" cy="327826"/>
      </dsp:txXfrm>
    </dsp:sp>
    <dsp:sp modelId="{03E95B3B-BF80-4619-88FF-06226C4D9331}">
      <dsp:nvSpPr>
        <dsp:cNvPr id="0" name=""/>
        <dsp:cNvSpPr/>
      </dsp:nvSpPr>
      <dsp:spPr>
        <a:xfrm>
          <a:off x="255080" y="2414763"/>
          <a:ext cx="3168059" cy="3482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err="1" smtClean="0"/>
            <a:t>Istisnah</a:t>
          </a:r>
          <a:r>
            <a:rPr lang="en-US" sz="1600" kern="1200" dirty="0" smtClean="0"/>
            <a:t> (Construction Finance)</a:t>
          </a:r>
          <a:endParaRPr lang="en-US" sz="1600" kern="1200" dirty="0"/>
        </a:p>
      </dsp:txBody>
      <dsp:txXfrm>
        <a:off x="265279" y="2424962"/>
        <a:ext cx="3147661" cy="327826"/>
      </dsp:txXfrm>
    </dsp:sp>
    <dsp:sp modelId="{2B70289C-2DF8-434B-8535-2BFC7995BEF7}">
      <dsp:nvSpPr>
        <dsp:cNvPr id="0" name=""/>
        <dsp:cNvSpPr/>
      </dsp:nvSpPr>
      <dsp:spPr>
        <a:xfrm>
          <a:off x="255080" y="2875595"/>
          <a:ext cx="3168059" cy="5383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smtClean="0"/>
            <a:t>Salam (Forward purchase of a commodity) </a:t>
          </a:r>
          <a:endParaRPr lang="en-US" sz="1600" kern="1200" dirty="0"/>
        </a:p>
      </dsp:txBody>
      <dsp:txXfrm>
        <a:off x="270849" y="2891364"/>
        <a:ext cx="3136521" cy="506841"/>
      </dsp:txXfrm>
    </dsp:sp>
    <dsp:sp modelId="{A41729CE-5843-4BFB-A15C-B08CC662722E}">
      <dsp:nvSpPr>
        <dsp:cNvPr id="0" name=""/>
        <dsp:cNvSpPr/>
      </dsp:nvSpPr>
      <dsp:spPr>
        <a:xfrm>
          <a:off x="255080" y="3482087"/>
          <a:ext cx="3168059" cy="3482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err="1" smtClean="0"/>
            <a:t>Mudarabah</a:t>
          </a:r>
          <a:r>
            <a:rPr lang="en-US" sz="1600" kern="1200" dirty="0" smtClean="0"/>
            <a:t> (Passive Partnership)</a:t>
          </a:r>
          <a:endParaRPr lang="en-US" sz="1600" kern="1200" dirty="0"/>
        </a:p>
      </dsp:txBody>
      <dsp:txXfrm>
        <a:off x="265279" y="3492286"/>
        <a:ext cx="3147661" cy="327826"/>
      </dsp:txXfrm>
    </dsp:sp>
    <dsp:sp modelId="{6D63BEBE-0FDA-4268-8527-59A3E54F80D8}">
      <dsp:nvSpPr>
        <dsp:cNvPr id="0" name=""/>
        <dsp:cNvSpPr/>
      </dsp:nvSpPr>
      <dsp:spPr>
        <a:xfrm>
          <a:off x="255080" y="3913581"/>
          <a:ext cx="3168059" cy="3482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err="1" smtClean="0"/>
            <a:t>Musharakah</a:t>
          </a:r>
          <a:r>
            <a:rPr lang="en-US" sz="1600" kern="1200" dirty="0" smtClean="0"/>
            <a:t> (Joint venture)</a:t>
          </a:r>
          <a:endParaRPr lang="en-US" sz="1600" kern="1200" dirty="0"/>
        </a:p>
      </dsp:txBody>
      <dsp:txXfrm>
        <a:off x="265279" y="3923780"/>
        <a:ext cx="3147661" cy="327826"/>
      </dsp:txXfrm>
    </dsp:sp>
    <dsp:sp modelId="{C183FC03-3B24-4879-8466-5C98CFF33FCA}">
      <dsp:nvSpPr>
        <dsp:cNvPr id="0" name=""/>
        <dsp:cNvSpPr/>
      </dsp:nvSpPr>
      <dsp:spPr>
        <a:xfrm>
          <a:off x="255080" y="4346960"/>
          <a:ext cx="3168059" cy="5658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err="1" smtClean="0"/>
            <a:t>Musharakah</a:t>
          </a:r>
          <a:r>
            <a:rPr lang="en-US" sz="1600" kern="1200" dirty="0" smtClean="0"/>
            <a:t> </a:t>
          </a:r>
          <a:r>
            <a:rPr lang="en-US" sz="1600" kern="1200" dirty="0" err="1" smtClean="0"/>
            <a:t>Mutanaqisa</a:t>
          </a:r>
          <a:r>
            <a:rPr lang="en-US" sz="1600" kern="1200" dirty="0" smtClean="0"/>
            <a:t> (Diminishing </a:t>
          </a:r>
          <a:r>
            <a:rPr lang="en-US" sz="1600" kern="1200" dirty="0" err="1" smtClean="0"/>
            <a:t>Musharakah</a:t>
          </a:r>
          <a:r>
            <a:rPr lang="en-US" sz="1600" kern="1200" dirty="0" smtClean="0"/>
            <a:t>)</a:t>
          </a:r>
          <a:endParaRPr lang="en-US" sz="1600" kern="1200" dirty="0"/>
        </a:p>
      </dsp:txBody>
      <dsp:txXfrm>
        <a:off x="271653" y="4363533"/>
        <a:ext cx="3134913" cy="532684"/>
      </dsp:txXfrm>
    </dsp:sp>
    <dsp:sp modelId="{7AD9A386-1380-42F7-90E2-B96920CA4997}">
      <dsp:nvSpPr>
        <dsp:cNvPr id="0" name=""/>
        <dsp:cNvSpPr/>
      </dsp:nvSpPr>
      <dsp:spPr>
        <a:xfrm>
          <a:off x="255080" y="5029368"/>
          <a:ext cx="3168059" cy="5495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err="1" smtClean="0"/>
            <a:t>Qard</a:t>
          </a:r>
          <a:r>
            <a:rPr lang="en-US" sz="1600" kern="1200" dirty="0" smtClean="0"/>
            <a:t>- </a:t>
          </a:r>
          <a:r>
            <a:rPr lang="en-US" sz="1600" kern="1200" dirty="0" smtClean="0"/>
            <a:t>(Interest-free loan)</a:t>
          </a:r>
          <a:endParaRPr lang="en-US" sz="1600" kern="1200" dirty="0"/>
        </a:p>
      </dsp:txBody>
      <dsp:txXfrm>
        <a:off x="271176" y="5045464"/>
        <a:ext cx="3135867" cy="517372"/>
      </dsp:txXfrm>
    </dsp:sp>
    <dsp:sp modelId="{57E2B8DB-19DD-479B-B7BE-5D0CD3BF646D}">
      <dsp:nvSpPr>
        <dsp:cNvPr id="0" name=""/>
        <dsp:cNvSpPr/>
      </dsp:nvSpPr>
      <dsp:spPr>
        <a:xfrm>
          <a:off x="3965895" y="0"/>
          <a:ext cx="4491294" cy="60785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Reserves and Other Funds</a:t>
          </a:r>
          <a:endParaRPr lang="en-US" sz="2400" b="1" kern="1200" dirty="0"/>
        </a:p>
      </dsp:txBody>
      <dsp:txXfrm>
        <a:off x="3965895" y="0"/>
        <a:ext cx="4491294" cy="1823561"/>
      </dsp:txXfrm>
    </dsp:sp>
    <dsp:sp modelId="{6209E3EC-58E3-4942-A348-35C94F3E9BD7}">
      <dsp:nvSpPr>
        <dsp:cNvPr id="0" name=""/>
        <dsp:cNvSpPr/>
      </dsp:nvSpPr>
      <dsp:spPr>
        <a:xfrm>
          <a:off x="4131620" y="1332282"/>
          <a:ext cx="4297674" cy="7849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smtClean="0"/>
            <a:t>Statutory </a:t>
          </a:r>
          <a:r>
            <a:rPr lang="en-US" sz="1600" kern="1200" dirty="0" smtClean="0"/>
            <a:t>Reserve</a:t>
          </a:r>
          <a:endParaRPr lang="en-US" sz="1400" kern="1200" dirty="0"/>
        </a:p>
      </dsp:txBody>
      <dsp:txXfrm>
        <a:off x="4154610" y="1355272"/>
        <a:ext cx="4251694" cy="738972"/>
      </dsp:txXfrm>
    </dsp:sp>
    <dsp:sp modelId="{4044A28B-CFC2-404F-950A-AFC5517DADC6}">
      <dsp:nvSpPr>
        <dsp:cNvPr id="0" name=""/>
        <dsp:cNvSpPr/>
      </dsp:nvSpPr>
      <dsp:spPr>
        <a:xfrm>
          <a:off x="4006723" y="2331494"/>
          <a:ext cx="4389130" cy="7849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Dividend </a:t>
          </a:r>
          <a:r>
            <a:rPr lang="en-US" sz="1400" kern="1200" dirty="0" err="1" smtClean="0"/>
            <a:t>Equalisation</a:t>
          </a:r>
          <a:r>
            <a:rPr lang="en-US" sz="1400" kern="1200" dirty="0" smtClean="0"/>
            <a:t> Fund </a:t>
          </a:r>
        </a:p>
      </dsp:txBody>
      <dsp:txXfrm>
        <a:off x="4029713" y="2354484"/>
        <a:ext cx="4343150" cy="738972"/>
      </dsp:txXfrm>
    </dsp:sp>
    <dsp:sp modelId="{FFFA4E99-122D-45A1-A938-07059FD2E253}">
      <dsp:nvSpPr>
        <dsp:cNvPr id="0" name=""/>
        <dsp:cNvSpPr/>
      </dsp:nvSpPr>
      <dsp:spPr>
        <a:xfrm>
          <a:off x="4016977" y="3276599"/>
          <a:ext cx="4389130" cy="7849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smtClean="0"/>
            <a:t>Profit </a:t>
          </a:r>
          <a:r>
            <a:rPr lang="en-US" sz="1600" kern="1200" dirty="0" err="1" smtClean="0"/>
            <a:t>Equalisation</a:t>
          </a:r>
          <a:r>
            <a:rPr lang="en-US" sz="1600" kern="1200" dirty="0" smtClean="0"/>
            <a:t> Reserve</a:t>
          </a:r>
          <a:endParaRPr lang="en-US" sz="1400" kern="1200" dirty="0" smtClean="0"/>
        </a:p>
      </dsp:txBody>
      <dsp:txXfrm>
        <a:off x="4039967" y="3299589"/>
        <a:ext cx="4343150" cy="738972"/>
      </dsp:txXfrm>
    </dsp:sp>
    <dsp:sp modelId="{02D96EF5-656A-4FFA-A9DF-13FECAE44C0E}">
      <dsp:nvSpPr>
        <dsp:cNvPr id="0" name=""/>
        <dsp:cNvSpPr/>
      </dsp:nvSpPr>
      <dsp:spPr>
        <a:xfrm>
          <a:off x="4154145" y="4193458"/>
          <a:ext cx="4114794" cy="7849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smtClean="0"/>
            <a:t>Takaful Ta’awuni Fund </a:t>
          </a:r>
          <a:endParaRPr lang="en-US" sz="1400" kern="1200" dirty="0" smtClean="0"/>
        </a:p>
      </dsp:txBody>
      <dsp:txXfrm>
        <a:off x="4177135" y="4216448"/>
        <a:ext cx="4068814" cy="738972"/>
      </dsp:txXfrm>
    </dsp:sp>
    <dsp:sp modelId="{A9AC00F9-5205-4F23-8E93-3ACD732E473E}">
      <dsp:nvSpPr>
        <dsp:cNvPr id="0" name=""/>
        <dsp:cNvSpPr/>
      </dsp:nvSpPr>
      <dsp:spPr>
        <a:xfrm>
          <a:off x="4154145" y="5127050"/>
          <a:ext cx="4114794" cy="7849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err="1" smtClean="0"/>
            <a:t>Zakah</a:t>
          </a:r>
          <a:r>
            <a:rPr lang="en-US" sz="1600" kern="1200" dirty="0" smtClean="0"/>
            <a:t> Fund </a:t>
          </a:r>
          <a:endParaRPr lang="en-US" sz="1400" kern="1200" dirty="0" smtClean="0"/>
        </a:p>
      </dsp:txBody>
      <dsp:txXfrm>
        <a:off x="4177135" y="5150040"/>
        <a:ext cx="4068814" cy="738972"/>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FB94A9-1CB8-4F91-AE0B-E1DC76398BC7}" type="datetimeFigureOut">
              <a:rPr lang="en-US" smtClean="0"/>
              <a:t>4/13/2018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AA5FBC-DFBA-46E6-A07B-3191B9EAE975}" type="slidenum">
              <a:rPr lang="en-US" smtClean="0"/>
              <a:t>‹#›</a:t>
            </a:fld>
            <a:endParaRPr lang="en-US"/>
          </a:p>
        </p:txBody>
      </p:sp>
    </p:spTree>
    <p:extLst>
      <p:ext uri="{BB962C8B-B14F-4D97-AF65-F5344CB8AC3E}">
        <p14:creationId xmlns:p14="http://schemas.microsoft.com/office/powerpoint/2010/main" val="3857853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3359665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947103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052910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034333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022920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4B11A8-ABE6-46A8-85E1-A5F0DE1CDF88}"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BFF75-E9AC-43E3-B8E9-CF6EF170270D}" type="slidenum">
              <a:rPr lang="en-US" smtClean="0"/>
              <a:t>‹#›</a:t>
            </a:fld>
            <a:endParaRPr lang="en-US"/>
          </a:p>
        </p:txBody>
      </p:sp>
    </p:spTree>
    <p:extLst>
      <p:ext uri="{BB962C8B-B14F-4D97-AF65-F5344CB8AC3E}">
        <p14:creationId xmlns:p14="http://schemas.microsoft.com/office/powerpoint/2010/main" val="2983313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4B11A8-ABE6-46A8-85E1-A5F0DE1CDF88}"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BFF75-E9AC-43E3-B8E9-CF6EF170270D}" type="slidenum">
              <a:rPr lang="en-US" smtClean="0"/>
              <a:t>‹#›</a:t>
            </a:fld>
            <a:endParaRPr lang="en-US"/>
          </a:p>
        </p:txBody>
      </p:sp>
    </p:spTree>
    <p:extLst>
      <p:ext uri="{BB962C8B-B14F-4D97-AF65-F5344CB8AC3E}">
        <p14:creationId xmlns:p14="http://schemas.microsoft.com/office/powerpoint/2010/main" val="3705698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4B11A8-ABE6-46A8-85E1-A5F0DE1CDF88}"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BFF75-E9AC-43E3-B8E9-CF6EF170270D}" type="slidenum">
              <a:rPr lang="en-US" smtClean="0"/>
              <a:t>‹#›</a:t>
            </a:fld>
            <a:endParaRPr lang="en-US"/>
          </a:p>
        </p:txBody>
      </p:sp>
    </p:spTree>
    <p:extLst>
      <p:ext uri="{BB962C8B-B14F-4D97-AF65-F5344CB8AC3E}">
        <p14:creationId xmlns:p14="http://schemas.microsoft.com/office/powerpoint/2010/main" val="265813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4B11A8-ABE6-46A8-85E1-A5F0DE1CDF88}"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BFF75-E9AC-43E3-B8E9-CF6EF170270D}" type="slidenum">
              <a:rPr lang="en-US" smtClean="0"/>
              <a:t>‹#›</a:t>
            </a:fld>
            <a:endParaRPr lang="en-US"/>
          </a:p>
        </p:txBody>
      </p:sp>
    </p:spTree>
    <p:extLst>
      <p:ext uri="{BB962C8B-B14F-4D97-AF65-F5344CB8AC3E}">
        <p14:creationId xmlns:p14="http://schemas.microsoft.com/office/powerpoint/2010/main" val="1960948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4B11A8-ABE6-46A8-85E1-A5F0DE1CDF88}"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2BFF75-E9AC-43E3-B8E9-CF6EF170270D}" type="slidenum">
              <a:rPr lang="en-US" smtClean="0"/>
              <a:t>‹#›</a:t>
            </a:fld>
            <a:endParaRPr lang="en-US"/>
          </a:p>
        </p:txBody>
      </p:sp>
    </p:spTree>
    <p:extLst>
      <p:ext uri="{BB962C8B-B14F-4D97-AF65-F5344CB8AC3E}">
        <p14:creationId xmlns:p14="http://schemas.microsoft.com/office/powerpoint/2010/main" val="1735950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4B11A8-ABE6-46A8-85E1-A5F0DE1CDF88}"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BFF75-E9AC-43E3-B8E9-CF6EF170270D}" type="slidenum">
              <a:rPr lang="en-US" smtClean="0"/>
              <a:t>‹#›</a:t>
            </a:fld>
            <a:endParaRPr lang="en-US"/>
          </a:p>
        </p:txBody>
      </p:sp>
    </p:spTree>
    <p:extLst>
      <p:ext uri="{BB962C8B-B14F-4D97-AF65-F5344CB8AC3E}">
        <p14:creationId xmlns:p14="http://schemas.microsoft.com/office/powerpoint/2010/main" val="2939611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4B11A8-ABE6-46A8-85E1-A5F0DE1CDF88}" type="datetimeFigureOut">
              <a:rPr lang="en-US" smtClean="0"/>
              <a:t>4/13/2018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2BFF75-E9AC-43E3-B8E9-CF6EF170270D}" type="slidenum">
              <a:rPr lang="en-US" smtClean="0"/>
              <a:t>‹#›</a:t>
            </a:fld>
            <a:endParaRPr lang="en-US"/>
          </a:p>
        </p:txBody>
      </p:sp>
    </p:spTree>
    <p:extLst>
      <p:ext uri="{BB962C8B-B14F-4D97-AF65-F5344CB8AC3E}">
        <p14:creationId xmlns:p14="http://schemas.microsoft.com/office/powerpoint/2010/main" val="4236248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4B11A8-ABE6-46A8-85E1-A5F0DE1CDF88}" type="datetimeFigureOut">
              <a:rPr lang="en-US" smtClean="0"/>
              <a:t>4/13/2018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2BFF75-E9AC-43E3-B8E9-CF6EF170270D}" type="slidenum">
              <a:rPr lang="en-US" smtClean="0"/>
              <a:t>‹#›</a:t>
            </a:fld>
            <a:endParaRPr lang="en-US"/>
          </a:p>
        </p:txBody>
      </p:sp>
    </p:spTree>
    <p:extLst>
      <p:ext uri="{BB962C8B-B14F-4D97-AF65-F5344CB8AC3E}">
        <p14:creationId xmlns:p14="http://schemas.microsoft.com/office/powerpoint/2010/main" val="371861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4B11A8-ABE6-46A8-85E1-A5F0DE1CDF88}" type="datetimeFigureOut">
              <a:rPr lang="en-US" smtClean="0"/>
              <a:t>4/13/2018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2BFF75-E9AC-43E3-B8E9-CF6EF170270D}" type="slidenum">
              <a:rPr lang="en-US" smtClean="0"/>
              <a:t>‹#›</a:t>
            </a:fld>
            <a:endParaRPr lang="en-US"/>
          </a:p>
        </p:txBody>
      </p:sp>
    </p:spTree>
    <p:extLst>
      <p:ext uri="{BB962C8B-B14F-4D97-AF65-F5344CB8AC3E}">
        <p14:creationId xmlns:p14="http://schemas.microsoft.com/office/powerpoint/2010/main" val="2618505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4B11A8-ABE6-46A8-85E1-A5F0DE1CDF88}"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BFF75-E9AC-43E3-B8E9-CF6EF170270D}" type="slidenum">
              <a:rPr lang="en-US" smtClean="0"/>
              <a:t>‹#›</a:t>
            </a:fld>
            <a:endParaRPr lang="en-US"/>
          </a:p>
        </p:txBody>
      </p:sp>
    </p:spTree>
    <p:extLst>
      <p:ext uri="{BB962C8B-B14F-4D97-AF65-F5344CB8AC3E}">
        <p14:creationId xmlns:p14="http://schemas.microsoft.com/office/powerpoint/2010/main" val="404984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4B11A8-ABE6-46A8-85E1-A5F0DE1CDF88}"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2BFF75-E9AC-43E3-B8E9-CF6EF170270D}" type="slidenum">
              <a:rPr lang="en-US" smtClean="0"/>
              <a:t>‹#›</a:t>
            </a:fld>
            <a:endParaRPr lang="en-US"/>
          </a:p>
        </p:txBody>
      </p:sp>
    </p:spTree>
    <p:extLst>
      <p:ext uri="{BB962C8B-B14F-4D97-AF65-F5344CB8AC3E}">
        <p14:creationId xmlns:p14="http://schemas.microsoft.com/office/powerpoint/2010/main" val="465228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4B11A8-ABE6-46A8-85E1-A5F0DE1CDF88}" type="datetimeFigureOut">
              <a:rPr lang="en-US" smtClean="0"/>
              <a:t>4/13/2018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2BFF75-E9AC-43E3-B8E9-CF6EF170270D}" type="slidenum">
              <a:rPr lang="en-US" smtClean="0"/>
              <a:t>‹#›</a:t>
            </a:fld>
            <a:endParaRPr lang="en-US"/>
          </a:p>
        </p:txBody>
      </p:sp>
    </p:spTree>
    <p:extLst>
      <p:ext uri="{BB962C8B-B14F-4D97-AF65-F5344CB8AC3E}">
        <p14:creationId xmlns:p14="http://schemas.microsoft.com/office/powerpoint/2010/main" val="506870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www.icucan.ca/home"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itle 1"/>
          <p:cNvSpPr>
            <a:spLocks noGrp="1"/>
          </p:cNvSpPr>
          <p:nvPr>
            <p:ph type="title"/>
          </p:nvPr>
        </p:nvSpPr>
        <p:spPr>
          <a:xfrm>
            <a:off x="1104900" y="2057400"/>
            <a:ext cx="6934200" cy="3200400"/>
          </a:xfrm>
        </p:spPr>
        <p:txBody>
          <a:bodyPr anchor="ctr">
            <a:noAutofit/>
          </a:bodyPr>
          <a:lstStyle/>
          <a:p>
            <a:pPr algn="ctr" eaLnBrk="1" hangingPunct="1"/>
            <a:r>
              <a:rPr lang="en-US" altLang="en-US" sz="3600" b="1" dirty="0" smtClean="0">
                <a:solidFill>
                  <a:schemeClr val="tx2">
                    <a:lumMod val="75000"/>
                  </a:schemeClr>
                </a:solidFill>
                <a:cs typeface="Times New Roman" pitchFamily="18" charset="0"/>
              </a:rPr>
              <a:t>ISLAMIC CREDIT UNION -</a:t>
            </a:r>
            <a:br>
              <a:rPr lang="en-US" altLang="en-US" sz="3600" b="1" dirty="0" smtClean="0">
                <a:solidFill>
                  <a:schemeClr val="tx2">
                    <a:lumMod val="75000"/>
                  </a:schemeClr>
                </a:solidFill>
                <a:cs typeface="Times New Roman" pitchFamily="18" charset="0"/>
              </a:rPr>
            </a:br>
            <a:r>
              <a:rPr lang="en-US" altLang="en-US" sz="3600" b="1" dirty="0" smtClean="0">
                <a:solidFill>
                  <a:schemeClr val="tx2">
                    <a:lumMod val="75000"/>
                  </a:schemeClr>
                </a:solidFill>
                <a:cs typeface="Times New Roman" pitchFamily="18" charset="0"/>
              </a:rPr>
              <a:t>AN INCLUSIVE FINANCIAL INSTITUTION TO MEET THE NEEDS OF THE COMMUNITIES  IN AFRICA</a:t>
            </a:r>
          </a:p>
        </p:txBody>
      </p:sp>
      <p:sp>
        <p:nvSpPr>
          <p:cNvPr id="6" name="Title 2"/>
          <p:cNvSpPr txBox="1">
            <a:spLocks/>
          </p:cNvSpPr>
          <p:nvPr/>
        </p:nvSpPr>
        <p:spPr>
          <a:xfrm>
            <a:off x="1123950" y="31750"/>
            <a:ext cx="7162800" cy="1484313"/>
          </a:xfrm>
          <a:prstGeom prst="rect">
            <a:avLst/>
          </a:prstGeom>
        </p:spPr>
        <p:txBody>
          <a:bodyPr/>
          <a:lstStyle>
            <a:lvl1pPr algn="l" defTabSz="914400" rtl="0" eaLnBrk="1" latinLnBrk="0" hangingPunct="1">
              <a:spcBef>
                <a:spcPct val="0"/>
              </a:spcBef>
              <a:buNone/>
              <a:defRPr sz="3600" b="0" kern="1200" cap="all" spc="-100" baseline="0">
                <a:ln>
                  <a:noFill/>
                </a:ln>
                <a:solidFill>
                  <a:schemeClr val="tx2"/>
                </a:solidFill>
                <a:effectLst/>
                <a:latin typeface="+mj-lt"/>
                <a:ea typeface="+mj-ea"/>
                <a:cs typeface="+mj-cs"/>
              </a:defRPr>
            </a:lvl1pPr>
          </a:lstStyle>
          <a:p>
            <a:pPr fontAlgn="auto">
              <a:spcAft>
                <a:spcPts val="0"/>
              </a:spcAft>
              <a:defRPr/>
            </a:pPr>
            <a:r>
              <a:rPr lang="en-US" sz="2000" b="1" dirty="0" smtClean="0">
                <a:solidFill>
                  <a:srgbClr val="008000"/>
                </a:solidFill>
                <a:cs typeface="Times New Roman" pitchFamily="18" charset="0"/>
              </a:rPr>
              <a:t>AL BARAKAH </a:t>
            </a:r>
          </a:p>
          <a:p>
            <a:pPr fontAlgn="auto">
              <a:spcAft>
                <a:spcPts val="0"/>
              </a:spcAft>
              <a:defRPr/>
            </a:pPr>
            <a:r>
              <a:rPr lang="en-US" sz="1600" b="1" dirty="0" smtClean="0">
                <a:solidFill>
                  <a:srgbClr val="008000"/>
                </a:solidFill>
                <a:cs typeface="Times New Roman" pitchFamily="18" charset="0"/>
              </a:rPr>
              <a:t>multi-purpose Co-operative Society  Limited</a:t>
            </a:r>
          </a:p>
          <a:p>
            <a:pPr fontAlgn="auto">
              <a:spcAft>
                <a:spcPts val="0"/>
              </a:spcAft>
              <a:defRPr/>
            </a:pPr>
            <a:r>
              <a:rPr lang="en-US" sz="1600" cap="none" dirty="0" smtClean="0">
                <a:solidFill>
                  <a:schemeClr val="tx1"/>
                </a:solidFill>
                <a:cs typeface="Times New Roman" pitchFamily="18" charset="0"/>
              </a:rPr>
              <a:t>H.O.: Madam  Lolo Street, Rose Belle, Mauritius</a:t>
            </a:r>
          </a:p>
          <a:p>
            <a:pPr fontAlgn="auto">
              <a:spcAft>
                <a:spcPts val="0"/>
              </a:spcAft>
              <a:defRPr/>
            </a:pPr>
            <a:r>
              <a:rPr lang="en-US" sz="1600" cap="none" dirty="0" smtClean="0">
                <a:solidFill>
                  <a:schemeClr val="tx1"/>
                </a:solidFill>
                <a:cs typeface="Times New Roman" pitchFamily="18" charset="0"/>
              </a:rPr>
              <a:t>Tel: (+230) 6275766</a:t>
            </a:r>
          </a:p>
          <a:p>
            <a:pPr fontAlgn="auto">
              <a:spcAft>
                <a:spcPts val="0"/>
              </a:spcAft>
              <a:defRPr/>
            </a:pPr>
            <a:r>
              <a:rPr lang="en-US" sz="1600" cap="none" dirty="0" smtClean="0">
                <a:solidFill>
                  <a:schemeClr val="tx1"/>
                </a:solidFill>
                <a:cs typeface="Times New Roman" pitchFamily="18" charset="0"/>
              </a:rPr>
              <a:t>E-mail: albarakahcoop@yahoo.com;  www.albarakahcoop.org</a:t>
            </a:r>
            <a:endParaRPr lang="en-US" sz="1600" cap="none" dirty="0">
              <a:solidFill>
                <a:schemeClr val="tx1"/>
              </a:solidFill>
              <a:cs typeface="Times New Roman" pitchFamily="18" charset="0"/>
            </a:endParaRPr>
          </a:p>
        </p:txBody>
      </p:sp>
      <p:sp>
        <p:nvSpPr>
          <p:cNvPr id="2" name="TextBox 1"/>
          <p:cNvSpPr txBox="1"/>
          <p:nvPr/>
        </p:nvSpPr>
        <p:spPr>
          <a:xfrm>
            <a:off x="2209800" y="6096000"/>
            <a:ext cx="4724400" cy="646331"/>
          </a:xfrm>
          <a:prstGeom prst="rect">
            <a:avLst/>
          </a:prstGeom>
          <a:noFill/>
        </p:spPr>
        <p:txBody>
          <a:bodyPr wrap="square" rtlCol="0">
            <a:spAutoFit/>
          </a:bodyPr>
          <a:lstStyle/>
          <a:p>
            <a:pPr algn="ctr"/>
            <a:r>
              <a:rPr lang="en-US" b="1" dirty="0" smtClean="0"/>
              <a:t>5</a:t>
            </a:r>
            <a:r>
              <a:rPr lang="en-US" b="1" baseline="30000" dirty="0" smtClean="0"/>
              <a:t>th</a:t>
            </a:r>
            <a:r>
              <a:rPr lang="en-US" b="1" dirty="0" smtClean="0"/>
              <a:t> African Islamic Finance Summit</a:t>
            </a:r>
          </a:p>
          <a:p>
            <a:pPr algn="ctr"/>
            <a:r>
              <a:rPr lang="en-US" b="1" dirty="0" smtClean="0"/>
              <a:t>17 – 18 April 2018</a:t>
            </a:r>
            <a:r>
              <a:rPr lang="en-GB" b="1" dirty="0" smtClean="0"/>
              <a:t> │Tanzania</a:t>
            </a:r>
            <a:endParaRPr lang="en-US" b="1" dirty="0" smtClean="0"/>
          </a:p>
        </p:txBody>
      </p:sp>
      <p:pic>
        <p:nvPicPr>
          <p:cNvPr id="7" name="Picture 6" descr="C:\Users\HP\Desktop\LOGO- AB- 29-03-2015\screen resolution 72dpi.png"/>
          <p:cNvPicPr/>
          <p:nvPr/>
        </p:nvPicPr>
        <p:blipFill>
          <a:blip r:embed="rId3">
            <a:extLst>
              <a:ext uri="{28A0092B-C50C-407E-A947-70E740481C1C}">
                <a14:useLocalDpi xmlns:a14="http://schemas.microsoft.com/office/drawing/2010/main" val="0"/>
              </a:ext>
            </a:extLst>
          </a:blip>
          <a:srcRect/>
          <a:stretch>
            <a:fillRect/>
          </a:stretch>
        </p:blipFill>
        <p:spPr bwMode="auto">
          <a:xfrm>
            <a:off x="281940" y="228600"/>
            <a:ext cx="914400" cy="914400"/>
          </a:xfrm>
          <a:prstGeom prst="rect">
            <a:avLst/>
          </a:prstGeom>
          <a:noFill/>
          <a:ln>
            <a:noFill/>
          </a:ln>
        </p:spPr>
      </p:pic>
    </p:spTree>
    <p:extLst>
      <p:ext uri="{BB962C8B-B14F-4D97-AF65-F5344CB8AC3E}">
        <p14:creationId xmlns:p14="http://schemas.microsoft.com/office/powerpoint/2010/main" val="2617666392"/>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Placeholder 1"/>
          <p:cNvSpPr>
            <a:spLocks noGrp="1"/>
          </p:cNvSpPr>
          <p:nvPr>
            <p:ph type="body" sz="quarter" idx="4294967295"/>
          </p:nvPr>
        </p:nvSpPr>
        <p:spPr>
          <a:xfrm>
            <a:off x="523875" y="152400"/>
            <a:ext cx="8096250" cy="762000"/>
          </a:xfrm>
          <a:prstGeom prst="rect">
            <a:avLst/>
          </a:prstGeom>
        </p:spPr>
        <p:txBody>
          <a:bodyPr>
            <a:normAutofit lnSpcReduction="10000"/>
          </a:bodyPr>
          <a:lstStyle/>
          <a:p>
            <a:pPr marL="0" indent="0">
              <a:buNone/>
            </a:pPr>
            <a:r>
              <a:rPr lang="en-US" altLang="en-US" sz="2400" b="1" dirty="0" smtClean="0"/>
              <a:t>CU in Africa: 25 countries, CU - 21724, Members - </a:t>
            </a:r>
            <a:r>
              <a:rPr lang="en-US" altLang="en-US" sz="2400" b="1" dirty="0" smtClean="0"/>
              <a:t>23,248,774</a:t>
            </a:r>
          </a:p>
          <a:p>
            <a:pPr marL="0" indent="0">
              <a:buNone/>
            </a:pPr>
            <a:r>
              <a:rPr lang="en-US" altLang="en-US" sz="2000" b="1" dirty="0" smtClean="0"/>
              <a:t>SADC ( 14C ) , COMESA (19C)</a:t>
            </a:r>
            <a:endParaRPr lang="en-US" altLang="en-US" sz="2000" b="1"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7291" y="914400"/>
            <a:ext cx="5767910" cy="5852160"/>
          </a:xfrm>
          <a:prstGeom prst="rect">
            <a:avLst/>
          </a:prstGeom>
        </p:spPr>
      </p:pic>
    </p:spTree>
    <p:extLst>
      <p:ext uri="{BB962C8B-B14F-4D97-AF65-F5344CB8AC3E}">
        <p14:creationId xmlns:p14="http://schemas.microsoft.com/office/powerpoint/2010/main" val="18429764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itle 6"/>
          <p:cNvSpPr>
            <a:spLocks noGrp="1"/>
          </p:cNvSpPr>
          <p:nvPr>
            <p:ph type="title"/>
          </p:nvPr>
        </p:nvSpPr>
        <p:spPr>
          <a:xfrm>
            <a:off x="609600" y="304800"/>
            <a:ext cx="8229600" cy="533400"/>
          </a:xfrm>
        </p:spPr>
        <p:txBody>
          <a:bodyPr>
            <a:normAutofit fontScale="90000"/>
          </a:bodyPr>
          <a:lstStyle/>
          <a:p>
            <a:r>
              <a:rPr lang="en-US" altLang="en-US" sz="2800" b="1" dirty="0" smtClean="0">
                <a:cs typeface="Arial" charset="0"/>
              </a:rPr>
              <a:t/>
            </a:r>
            <a:br>
              <a:rPr lang="en-US" altLang="en-US" sz="2800" b="1" dirty="0" smtClean="0">
                <a:cs typeface="Arial" charset="0"/>
              </a:rPr>
            </a:br>
            <a:r>
              <a:rPr lang="en-US" altLang="en-US" sz="2800" b="1" dirty="0">
                <a:cs typeface="Arial" charset="0"/>
              </a:rPr>
              <a:t/>
            </a:r>
            <a:br>
              <a:rPr lang="en-US" altLang="en-US" sz="2800" b="1" dirty="0">
                <a:cs typeface="Arial" charset="0"/>
              </a:rPr>
            </a:br>
            <a:r>
              <a:rPr lang="en-US" altLang="en-US" sz="2800" b="1" dirty="0" smtClean="0">
                <a:cs typeface="Arial" charset="0"/>
              </a:rPr>
              <a:t>Credit </a:t>
            </a:r>
            <a:r>
              <a:rPr lang="en-US" altLang="en-US" sz="2800" b="1" dirty="0" smtClean="0">
                <a:cs typeface="Arial" charset="0"/>
              </a:rPr>
              <a:t>Unions / Financial </a:t>
            </a:r>
            <a:r>
              <a:rPr lang="en-US" altLang="en-US" sz="2800" b="1" dirty="0" smtClean="0">
                <a:cs typeface="Arial" charset="0"/>
              </a:rPr>
              <a:t>Cooperatives</a:t>
            </a:r>
            <a:br>
              <a:rPr lang="en-US" altLang="en-US" sz="2800" b="1" dirty="0" smtClean="0">
                <a:cs typeface="Arial" charset="0"/>
              </a:rPr>
            </a:br>
            <a:r>
              <a:rPr lang="en-US" altLang="en-US" sz="2800" b="1" dirty="0" smtClean="0">
                <a:cs typeface="Arial" charset="0"/>
              </a:rPr>
              <a:t/>
            </a:r>
            <a:br>
              <a:rPr lang="en-US" altLang="en-US" sz="2800" b="1" dirty="0" smtClean="0">
                <a:cs typeface="Arial" charset="0"/>
              </a:rPr>
            </a:br>
            <a:r>
              <a:rPr lang="en-US" altLang="en-US" sz="2800" b="1" dirty="0">
                <a:cs typeface="Arial" charset="0"/>
              </a:rPr>
              <a:t>Core Features </a:t>
            </a:r>
            <a:endParaRPr lang="en-US" altLang="en-US" sz="2800" b="1" dirty="0" smtClean="0">
              <a:solidFill>
                <a:schemeClr val="tx1"/>
              </a:solidFill>
              <a:cs typeface="Arial" charset="0"/>
            </a:endParaRPr>
          </a:p>
        </p:txBody>
      </p:sp>
      <p:sp>
        <p:nvSpPr>
          <p:cNvPr id="8" name="Text Placeholder 7"/>
          <p:cNvSpPr>
            <a:spLocks noGrp="1"/>
          </p:cNvSpPr>
          <p:nvPr>
            <p:ph idx="1"/>
          </p:nvPr>
        </p:nvSpPr>
        <p:spPr>
          <a:xfrm>
            <a:off x="457200" y="1752600"/>
            <a:ext cx="8229600" cy="4800600"/>
          </a:xfrm>
          <a:prstGeom prst="rect">
            <a:avLst/>
          </a:prstGeom>
        </p:spPr>
        <p:txBody>
          <a:bodyPr rtlCol="0">
            <a:noAutofit/>
          </a:bodyPr>
          <a:lstStyle/>
          <a:p>
            <a:pPr algn="just" eaLnBrk="1" fontAlgn="auto" hangingPunct="1">
              <a:spcBef>
                <a:spcPts val="0"/>
              </a:spcBef>
              <a:spcAft>
                <a:spcPts val="0"/>
              </a:spcAft>
              <a:buFont typeface="Arial" panose="020B0604020202020204" pitchFamily="34" charset="0"/>
              <a:buChar char="•"/>
              <a:defRPr/>
            </a:pPr>
            <a:r>
              <a:rPr lang="en-US" altLang="en-US" sz="2200" b="1" dirty="0" smtClean="0">
                <a:latin typeface="+mj-lt"/>
                <a:cs typeface="Arial" charset="0"/>
              </a:rPr>
              <a:t>Membership</a:t>
            </a:r>
          </a:p>
          <a:p>
            <a:pPr lvl="1" algn="just" eaLnBrk="1" fontAlgn="auto" hangingPunct="1">
              <a:spcBef>
                <a:spcPts val="0"/>
              </a:spcBef>
              <a:spcAft>
                <a:spcPts val="0"/>
              </a:spcAft>
              <a:buFont typeface="Arial" panose="020B0604020202020204" pitchFamily="34" charset="0"/>
              <a:buChar char="–"/>
              <a:defRPr/>
            </a:pPr>
            <a:r>
              <a:rPr lang="en-US" altLang="en-US" sz="2200" dirty="0" smtClean="0">
                <a:latin typeface="+mj-lt"/>
                <a:cs typeface="Arial" charset="0"/>
              </a:rPr>
              <a:t>People </a:t>
            </a:r>
            <a:r>
              <a:rPr lang="en-US" altLang="en-US" sz="2200" dirty="0">
                <a:latin typeface="+mj-lt"/>
                <a:cs typeface="Arial" charset="0"/>
              </a:rPr>
              <a:t>from all </a:t>
            </a:r>
            <a:r>
              <a:rPr lang="en-US" altLang="en-US" sz="2200" dirty="0" smtClean="0">
                <a:latin typeface="+mj-lt"/>
                <a:cs typeface="Arial" charset="0"/>
              </a:rPr>
              <a:t>walks of life </a:t>
            </a:r>
          </a:p>
          <a:p>
            <a:pPr lvl="1" algn="just" eaLnBrk="1" fontAlgn="auto" hangingPunct="1">
              <a:spcBef>
                <a:spcPts val="0"/>
              </a:spcBef>
              <a:spcAft>
                <a:spcPts val="0"/>
              </a:spcAft>
              <a:buFont typeface="Arial" panose="020B0604020202020204" pitchFamily="34" charset="0"/>
              <a:buChar char="–"/>
              <a:defRPr/>
            </a:pPr>
            <a:r>
              <a:rPr lang="en-US" altLang="en-US" sz="2200" dirty="0" smtClean="0">
                <a:latin typeface="+mj-lt"/>
                <a:cs typeface="Arial" charset="0"/>
              </a:rPr>
              <a:t>Common </a:t>
            </a:r>
            <a:r>
              <a:rPr lang="en-US" altLang="en-US" sz="2200" dirty="0">
                <a:latin typeface="+mj-lt"/>
                <a:cs typeface="Arial" charset="0"/>
              </a:rPr>
              <a:t>bond </a:t>
            </a:r>
            <a:r>
              <a:rPr lang="en-US" altLang="en-US" sz="2200" dirty="0" smtClean="0">
                <a:latin typeface="+mj-lt"/>
                <a:cs typeface="Arial" charset="0"/>
              </a:rPr>
              <a:t>(place </a:t>
            </a:r>
            <a:r>
              <a:rPr lang="en-US" altLang="en-US" sz="2200" dirty="0">
                <a:latin typeface="+mj-lt"/>
                <a:cs typeface="Arial" charset="0"/>
              </a:rPr>
              <a:t>of </a:t>
            </a:r>
            <a:r>
              <a:rPr lang="en-US" altLang="en-US" sz="2200" dirty="0" smtClean="0">
                <a:latin typeface="+mj-lt"/>
                <a:cs typeface="Arial" charset="0"/>
              </a:rPr>
              <a:t>work, </a:t>
            </a:r>
            <a:r>
              <a:rPr lang="en-US" altLang="en-US" sz="2200" dirty="0">
                <a:latin typeface="+mj-lt"/>
                <a:cs typeface="Arial" charset="0"/>
              </a:rPr>
              <a:t>same </a:t>
            </a:r>
            <a:r>
              <a:rPr lang="en-US" altLang="en-US" sz="2200" dirty="0" smtClean="0">
                <a:latin typeface="+mj-lt"/>
                <a:cs typeface="Arial" charset="0"/>
              </a:rPr>
              <a:t>organization, community-based)</a:t>
            </a:r>
            <a:endParaRPr lang="en-US" altLang="en-US" sz="2200" dirty="0">
              <a:latin typeface="+mj-lt"/>
              <a:cs typeface="Arial" charset="0"/>
            </a:endParaRPr>
          </a:p>
          <a:p>
            <a:pPr eaLnBrk="1" fontAlgn="auto" hangingPunct="1">
              <a:spcBef>
                <a:spcPts val="0"/>
              </a:spcBef>
              <a:spcAft>
                <a:spcPts val="0"/>
              </a:spcAft>
              <a:buFont typeface="Arial" panose="020B0604020202020204" pitchFamily="34" charset="0"/>
              <a:buChar char="•"/>
              <a:defRPr/>
            </a:pPr>
            <a:r>
              <a:rPr lang="en-US" altLang="en-US" sz="2200" b="1" dirty="0" smtClean="0">
                <a:latin typeface="+mj-lt"/>
                <a:cs typeface="Arial" charset="0"/>
              </a:rPr>
              <a:t>Ownership</a:t>
            </a:r>
            <a:r>
              <a:rPr lang="en-US" altLang="en-US" sz="2200" dirty="0" smtClean="0">
                <a:latin typeface="+mj-lt"/>
                <a:cs typeface="Arial" charset="0"/>
              </a:rPr>
              <a:t>: member-owned organization</a:t>
            </a:r>
          </a:p>
          <a:p>
            <a:pPr eaLnBrk="1" fontAlgn="auto" hangingPunct="1">
              <a:spcBef>
                <a:spcPts val="0"/>
              </a:spcBef>
              <a:spcAft>
                <a:spcPts val="0"/>
              </a:spcAft>
              <a:buFont typeface="Arial" panose="020B0604020202020204" pitchFamily="34" charset="0"/>
              <a:buChar char="•"/>
              <a:defRPr/>
            </a:pPr>
            <a:r>
              <a:rPr lang="en-US" altLang="en-US" sz="2200" b="1" dirty="0" smtClean="0">
                <a:latin typeface="+mj-lt"/>
                <a:cs typeface="Arial" charset="0"/>
              </a:rPr>
              <a:t>Democratic </a:t>
            </a:r>
            <a:r>
              <a:rPr lang="en-US" altLang="en-US" sz="2200" dirty="0" smtClean="0">
                <a:latin typeface="+mj-lt"/>
                <a:cs typeface="Arial" charset="0"/>
              </a:rPr>
              <a:t>– OMO Vote</a:t>
            </a:r>
            <a:endParaRPr lang="en-US" altLang="en-US" sz="2200" dirty="0">
              <a:latin typeface="+mj-lt"/>
              <a:cs typeface="Arial" charset="0"/>
            </a:endParaRPr>
          </a:p>
          <a:p>
            <a:pPr eaLnBrk="1" fontAlgn="auto" hangingPunct="1">
              <a:spcBef>
                <a:spcPts val="0"/>
              </a:spcBef>
              <a:spcAft>
                <a:spcPts val="0"/>
              </a:spcAft>
              <a:buFont typeface="Arial" panose="020B0604020202020204" pitchFamily="34" charset="0"/>
              <a:buChar char="•"/>
              <a:defRPr/>
            </a:pPr>
            <a:r>
              <a:rPr lang="en-US" altLang="en-US" sz="2200" b="1" dirty="0" smtClean="0">
                <a:latin typeface="+mj-lt"/>
                <a:cs typeface="Arial" charset="0"/>
              </a:rPr>
              <a:t>Capital </a:t>
            </a:r>
            <a:r>
              <a:rPr lang="en-US" altLang="en-US" sz="2200" b="1" dirty="0" smtClean="0">
                <a:latin typeface="+mj-lt"/>
                <a:cs typeface="Arial" charset="0"/>
              </a:rPr>
              <a:t>- </a:t>
            </a:r>
            <a:r>
              <a:rPr lang="en-US" altLang="en-US" sz="2200" dirty="0" smtClean="0">
                <a:latin typeface="+mj-lt"/>
                <a:cs typeface="Arial" charset="0"/>
              </a:rPr>
              <a:t>Financial </a:t>
            </a:r>
            <a:r>
              <a:rPr lang="en-US" altLang="en-US" sz="2200" dirty="0" smtClean="0">
                <a:latin typeface="+mj-lt"/>
                <a:cs typeface="Arial" charset="0"/>
              </a:rPr>
              <a:t>dignity - shares, savings and deposits from </a:t>
            </a:r>
            <a:r>
              <a:rPr lang="en-US" altLang="en-US" sz="2200" dirty="0" smtClean="0">
                <a:latin typeface="+mj-lt"/>
                <a:cs typeface="Arial" charset="0"/>
              </a:rPr>
              <a:t>    </a:t>
            </a:r>
          </a:p>
          <a:p>
            <a:pPr marL="0" indent="0" eaLnBrk="1" fontAlgn="auto" hangingPunct="1">
              <a:spcBef>
                <a:spcPts val="0"/>
              </a:spcBef>
              <a:spcAft>
                <a:spcPts val="0"/>
              </a:spcAft>
              <a:buNone/>
              <a:defRPr/>
            </a:pPr>
            <a:r>
              <a:rPr lang="en-US" altLang="en-US" sz="2200" dirty="0">
                <a:latin typeface="+mj-lt"/>
                <a:cs typeface="Arial" charset="0"/>
              </a:rPr>
              <a:t> </a:t>
            </a:r>
            <a:r>
              <a:rPr lang="en-US" altLang="en-US" sz="2200" dirty="0" smtClean="0">
                <a:latin typeface="+mj-lt"/>
                <a:cs typeface="Arial" charset="0"/>
              </a:rPr>
              <a:t>                     </a:t>
            </a:r>
            <a:r>
              <a:rPr lang="en-US" altLang="en-US" sz="2200" dirty="0" smtClean="0">
                <a:latin typeface="+mj-lt"/>
                <a:cs typeface="Arial" charset="0"/>
              </a:rPr>
              <a:t>members</a:t>
            </a:r>
          </a:p>
          <a:p>
            <a:pPr>
              <a:spcBef>
                <a:spcPts val="0"/>
              </a:spcBef>
              <a:defRPr/>
            </a:pPr>
            <a:r>
              <a:rPr lang="en-US" altLang="en-US" sz="2200" b="1" dirty="0" smtClean="0">
                <a:latin typeface="+mj-lt"/>
                <a:cs typeface="Arial" charset="0"/>
              </a:rPr>
              <a:t>Financing</a:t>
            </a:r>
            <a:r>
              <a:rPr lang="en-US" altLang="en-US" sz="2200" dirty="0" smtClean="0">
                <a:latin typeface="+mj-lt"/>
                <a:cs typeface="Arial" charset="0"/>
              </a:rPr>
              <a:t> </a:t>
            </a:r>
            <a:r>
              <a:rPr lang="en-US" altLang="en-US" sz="2200" dirty="0" smtClean="0">
                <a:latin typeface="+mj-lt"/>
                <a:cs typeface="Arial" charset="0"/>
              </a:rPr>
              <a:t>- savings precedes financing – spirit of savings, multiplier </a:t>
            </a:r>
            <a:r>
              <a:rPr lang="en-US" altLang="en-US" sz="2200" dirty="0">
                <a:latin typeface="+mj-lt"/>
                <a:cs typeface="Arial" charset="0"/>
              </a:rPr>
              <a:t> </a:t>
            </a:r>
            <a:r>
              <a:rPr lang="en-US" altLang="en-US" sz="2200" dirty="0" smtClean="0">
                <a:latin typeface="+mj-lt"/>
                <a:cs typeface="Arial" charset="0"/>
              </a:rPr>
              <a:t>     </a:t>
            </a:r>
          </a:p>
          <a:p>
            <a:pPr marL="0" indent="0">
              <a:spcBef>
                <a:spcPts val="0"/>
              </a:spcBef>
              <a:buNone/>
              <a:defRPr/>
            </a:pPr>
            <a:r>
              <a:rPr lang="en-US" altLang="en-US" sz="2200" dirty="0">
                <a:latin typeface="+mj-lt"/>
                <a:cs typeface="Arial" charset="0"/>
              </a:rPr>
              <a:t> </a:t>
            </a:r>
            <a:r>
              <a:rPr lang="en-US" altLang="en-US" sz="2200" dirty="0" smtClean="0">
                <a:latin typeface="+mj-lt"/>
                <a:cs typeface="Arial" charset="0"/>
              </a:rPr>
              <a:t>                         (1x3)</a:t>
            </a:r>
          </a:p>
          <a:p>
            <a:pPr>
              <a:spcBef>
                <a:spcPts val="0"/>
              </a:spcBef>
              <a:defRPr/>
            </a:pPr>
            <a:r>
              <a:rPr lang="en-US" altLang="en-US" sz="2200" b="1" dirty="0" smtClean="0">
                <a:latin typeface="+mj-lt"/>
                <a:cs typeface="Arial" charset="0"/>
              </a:rPr>
              <a:t>No </a:t>
            </a:r>
            <a:r>
              <a:rPr lang="en-US" altLang="en-US" sz="2200" b="1" dirty="0" smtClean="0">
                <a:latin typeface="+mj-lt"/>
                <a:cs typeface="Arial" charset="0"/>
              </a:rPr>
              <a:t>maximization </a:t>
            </a:r>
            <a:r>
              <a:rPr lang="en-US" altLang="en-US" sz="2200" dirty="0" smtClean="0">
                <a:latin typeface="+mj-lt"/>
                <a:cs typeface="Arial" charset="0"/>
              </a:rPr>
              <a:t>of profit/Satisficing </a:t>
            </a:r>
            <a:r>
              <a:rPr lang="en-US" altLang="en-US" sz="2200" dirty="0" smtClean="0">
                <a:latin typeface="+mj-lt"/>
                <a:cs typeface="Arial" charset="0"/>
              </a:rPr>
              <a:t>concept</a:t>
            </a:r>
            <a:endParaRPr lang="en-US" altLang="en-US" sz="2200" dirty="0">
              <a:latin typeface="+mj-lt"/>
              <a:cs typeface="Arial" charset="0"/>
            </a:endParaRPr>
          </a:p>
          <a:p>
            <a:pPr lvl="1" algn="just" eaLnBrk="1" fontAlgn="auto" hangingPunct="1">
              <a:spcBef>
                <a:spcPts val="0"/>
              </a:spcBef>
              <a:spcAft>
                <a:spcPts val="0"/>
              </a:spcAft>
              <a:buFont typeface="Arial" panose="020B0604020202020204" pitchFamily="34" charset="0"/>
              <a:buChar char="–"/>
              <a:defRPr/>
            </a:pPr>
            <a:r>
              <a:rPr lang="en-US" altLang="en-US" sz="2200" dirty="0" smtClean="0">
                <a:latin typeface="+mj-lt"/>
                <a:cs typeface="Arial" charset="0"/>
              </a:rPr>
              <a:t>Surplus/profit returned </a:t>
            </a:r>
            <a:r>
              <a:rPr lang="en-US" altLang="en-US" sz="2200" dirty="0">
                <a:latin typeface="+mj-lt"/>
                <a:cs typeface="Arial" charset="0"/>
              </a:rPr>
              <a:t>to shareholders in terms of dividend</a:t>
            </a:r>
            <a:r>
              <a:rPr lang="en-US" altLang="en-US" sz="2200" dirty="0" smtClean="0">
                <a:latin typeface="+mj-lt"/>
                <a:cs typeface="Arial" charset="0"/>
              </a:rPr>
              <a:t>, patronage bonus</a:t>
            </a:r>
            <a:r>
              <a:rPr lang="en-US" altLang="en-US" sz="2200" dirty="0">
                <a:latin typeface="+mj-lt"/>
                <a:cs typeface="Arial" charset="0"/>
              </a:rPr>
              <a:t>, lower fees</a:t>
            </a:r>
            <a:r>
              <a:rPr lang="en-US" altLang="en-US" sz="2200" dirty="0" smtClean="0">
                <a:latin typeface="+mj-lt"/>
                <a:cs typeface="Arial" charset="0"/>
              </a:rPr>
              <a:t>, reserves </a:t>
            </a:r>
            <a:r>
              <a:rPr lang="en-US" altLang="en-US" sz="2200" dirty="0">
                <a:latin typeface="+mj-lt"/>
                <a:cs typeface="Arial" charset="0"/>
              </a:rPr>
              <a:t>and better </a:t>
            </a:r>
            <a:r>
              <a:rPr lang="en-US" altLang="en-US" sz="2200" dirty="0" smtClean="0">
                <a:latin typeface="+mj-lt"/>
                <a:cs typeface="Arial" charset="0"/>
              </a:rPr>
              <a:t>services</a:t>
            </a:r>
          </a:p>
          <a:p>
            <a:pPr lvl="1" algn="just" eaLnBrk="1" fontAlgn="auto" hangingPunct="1">
              <a:spcBef>
                <a:spcPts val="0"/>
              </a:spcBef>
              <a:spcAft>
                <a:spcPts val="0"/>
              </a:spcAft>
              <a:buFont typeface="Arial" panose="020B0604020202020204" pitchFamily="34" charset="0"/>
              <a:buChar char="–"/>
              <a:defRPr/>
            </a:pPr>
            <a:endParaRPr lang="en-US" altLang="en-US" sz="2200" dirty="0" smtClean="0">
              <a:latin typeface="+mj-lt"/>
              <a:cs typeface="Arial" charset="0"/>
            </a:endParaRPr>
          </a:p>
          <a:p>
            <a:pPr lvl="1" algn="just" eaLnBrk="1" fontAlgn="auto" hangingPunct="1">
              <a:spcBef>
                <a:spcPts val="0"/>
              </a:spcBef>
              <a:spcAft>
                <a:spcPts val="0"/>
              </a:spcAft>
              <a:buFont typeface="Arial" panose="020B0604020202020204" pitchFamily="34" charset="0"/>
              <a:buChar char="–"/>
              <a:defRPr/>
            </a:pPr>
            <a:endParaRPr lang="en-US" altLang="en-US" sz="2200" dirty="0">
              <a:latin typeface="+mj-lt"/>
              <a:cs typeface="Arial" charset="0"/>
            </a:endParaRPr>
          </a:p>
          <a:p>
            <a:pPr lvl="1" algn="just" eaLnBrk="1" fontAlgn="auto" hangingPunct="1">
              <a:spcBef>
                <a:spcPts val="0"/>
              </a:spcBef>
              <a:spcAft>
                <a:spcPts val="0"/>
              </a:spcAft>
              <a:buFont typeface="Arial" panose="020B0604020202020204" pitchFamily="34" charset="0"/>
              <a:buChar char="–"/>
              <a:defRPr/>
            </a:pPr>
            <a:endParaRPr lang="en-US" altLang="en-US" sz="2200" dirty="0" smtClean="0">
              <a:latin typeface="+mj-lt"/>
              <a:cs typeface="Arial" charset="0"/>
            </a:endParaRPr>
          </a:p>
          <a:p>
            <a:pPr lvl="1" algn="just" eaLnBrk="1" fontAlgn="auto" hangingPunct="1">
              <a:spcBef>
                <a:spcPts val="0"/>
              </a:spcBef>
              <a:spcAft>
                <a:spcPts val="0"/>
              </a:spcAft>
              <a:buFont typeface="Arial" panose="020B0604020202020204" pitchFamily="34" charset="0"/>
              <a:buChar char="–"/>
              <a:defRPr/>
            </a:pPr>
            <a:endParaRPr lang="en-US" altLang="en-US" sz="2200" dirty="0">
              <a:latin typeface="+mj-lt"/>
              <a:cs typeface="Arial" charset="0"/>
            </a:endParaRPr>
          </a:p>
        </p:txBody>
      </p:sp>
    </p:spTree>
    <p:extLst>
      <p:ext uri="{BB962C8B-B14F-4D97-AF65-F5344CB8AC3E}">
        <p14:creationId xmlns:p14="http://schemas.microsoft.com/office/powerpoint/2010/main" val="3381532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itle 6"/>
          <p:cNvSpPr>
            <a:spLocks noGrp="1"/>
          </p:cNvSpPr>
          <p:nvPr>
            <p:ph type="title"/>
          </p:nvPr>
        </p:nvSpPr>
        <p:spPr>
          <a:xfrm>
            <a:off x="457200" y="274638"/>
            <a:ext cx="8229600" cy="1097280"/>
          </a:xfrm>
        </p:spPr>
        <p:txBody>
          <a:bodyPr>
            <a:normAutofit/>
          </a:bodyPr>
          <a:lstStyle/>
          <a:p>
            <a:pPr eaLnBrk="1" hangingPunct="1"/>
            <a:r>
              <a:rPr lang="en-US" altLang="en-US" sz="2800" b="1" dirty="0" smtClean="0">
                <a:cs typeface="Arial" charset="0"/>
              </a:rPr>
              <a:t>Islamic Credit Unions / Islamic Financial Cooperatives</a:t>
            </a:r>
          </a:p>
        </p:txBody>
      </p:sp>
      <p:sp>
        <p:nvSpPr>
          <p:cNvPr id="33794" name="Text Placeholder 7"/>
          <p:cNvSpPr>
            <a:spLocks noGrp="1"/>
          </p:cNvSpPr>
          <p:nvPr>
            <p:ph idx="1"/>
          </p:nvPr>
        </p:nvSpPr>
        <p:spPr>
          <a:prstGeom prst="rect">
            <a:avLst/>
          </a:prstGeom>
        </p:spPr>
        <p:txBody>
          <a:bodyPr>
            <a:normAutofit/>
          </a:bodyPr>
          <a:lstStyle/>
          <a:p>
            <a:pPr algn="just" eaLnBrk="1" hangingPunct="1">
              <a:spcBef>
                <a:spcPts val="300"/>
              </a:spcBef>
            </a:pPr>
            <a:r>
              <a:rPr lang="en-US" altLang="en-US" sz="2400" b="1" dirty="0" smtClean="0"/>
              <a:t>ICU</a:t>
            </a:r>
            <a:r>
              <a:rPr lang="en-US" altLang="en-US" sz="2400" dirty="0" smtClean="0"/>
              <a:t> refers to retail financial services in compliance with Islamic financing principles. </a:t>
            </a:r>
          </a:p>
          <a:p>
            <a:pPr algn="just" eaLnBrk="1" hangingPunct="1">
              <a:spcBef>
                <a:spcPts val="300"/>
              </a:spcBef>
            </a:pPr>
            <a:r>
              <a:rPr lang="en-US" altLang="en-US" sz="2400" dirty="0" smtClean="0"/>
              <a:t>Islamic Credit Unionists – efforts on several fronts over the past 50 years to promote and set up ICU around the globe.</a:t>
            </a:r>
          </a:p>
          <a:p>
            <a:pPr algn="just" eaLnBrk="1" hangingPunct="1">
              <a:spcBef>
                <a:spcPts val="300"/>
              </a:spcBef>
            </a:pPr>
            <a:r>
              <a:rPr lang="en-US" altLang="en-US" sz="2400" dirty="0" smtClean="0"/>
              <a:t>UK alone has 22 fully fledged Islamic Investment and Finance Cooperatives (IIFCs) (WOCCU, 2013). </a:t>
            </a:r>
          </a:p>
          <a:p>
            <a:pPr algn="just" eaLnBrk="1" hangingPunct="1">
              <a:spcBef>
                <a:spcPts val="300"/>
              </a:spcBef>
            </a:pPr>
            <a:r>
              <a:rPr lang="en-US" altLang="en-US" sz="2400" dirty="0" smtClean="0"/>
              <a:t>During the past years, WOCCU has built a network of Islamic Investment and Finance Cooperatives across Afghanistan providing </a:t>
            </a:r>
            <a:r>
              <a:rPr lang="en-US" altLang="en-US" sz="2400" dirty="0" err="1" smtClean="0"/>
              <a:t>Murabaha</a:t>
            </a:r>
            <a:r>
              <a:rPr lang="en-US" altLang="en-US" sz="2400" dirty="0" smtClean="0"/>
              <a:t>, </a:t>
            </a:r>
            <a:r>
              <a:rPr lang="en-US" altLang="en-US" sz="2400" dirty="0" err="1" smtClean="0"/>
              <a:t>Ijara</a:t>
            </a:r>
            <a:r>
              <a:rPr lang="en-US" altLang="en-US" sz="2400" dirty="0" smtClean="0"/>
              <a:t> and other products to these member-owned cooperatives.</a:t>
            </a:r>
          </a:p>
          <a:p>
            <a:pPr algn="just" eaLnBrk="1" hangingPunct="1">
              <a:spcBef>
                <a:spcPts val="300"/>
              </a:spcBef>
            </a:pPr>
            <a:endParaRPr lang="en-US" altLang="en-US" sz="2400" dirty="0" smtClean="0"/>
          </a:p>
          <a:p>
            <a:pPr algn="just" eaLnBrk="1" hangingPunct="1">
              <a:spcBef>
                <a:spcPts val="300"/>
              </a:spcBef>
            </a:pPr>
            <a:endParaRPr lang="en-US" altLang="en-US" sz="2400" dirty="0" smtClean="0"/>
          </a:p>
        </p:txBody>
      </p:sp>
    </p:spTree>
    <p:extLst>
      <p:ext uri="{BB962C8B-B14F-4D97-AF65-F5344CB8AC3E}">
        <p14:creationId xmlns:p14="http://schemas.microsoft.com/office/powerpoint/2010/main" val="2395105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6"/>
          <p:cNvSpPr>
            <a:spLocks noGrp="1"/>
          </p:cNvSpPr>
          <p:nvPr>
            <p:ph type="title"/>
          </p:nvPr>
        </p:nvSpPr>
        <p:spPr>
          <a:xfrm>
            <a:off x="457200" y="0"/>
            <a:ext cx="8229600" cy="822960"/>
          </a:xfrm>
        </p:spPr>
        <p:txBody>
          <a:bodyPr>
            <a:noAutofit/>
          </a:bodyPr>
          <a:lstStyle/>
          <a:p>
            <a:pPr eaLnBrk="1" hangingPunct="1">
              <a:defRPr/>
            </a:pPr>
            <a:r>
              <a:rPr lang="en-US" sz="2800" b="1" dirty="0" smtClean="0"/>
              <a:t>Islamic Credit Unions</a:t>
            </a:r>
            <a:br>
              <a:rPr lang="en-US" sz="2800" b="1" dirty="0" smtClean="0"/>
            </a:br>
            <a:r>
              <a:rPr lang="en-US" sz="2800" b="1" dirty="0" smtClean="0">
                <a:solidFill>
                  <a:schemeClr val="tx1"/>
                </a:solidFill>
              </a:rPr>
              <a:t>Tracing History</a:t>
            </a:r>
          </a:p>
        </p:txBody>
      </p:sp>
      <p:graphicFrame>
        <p:nvGraphicFramePr>
          <p:cNvPr id="9" name="Diagram 8"/>
          <p:cNvGraphicFramePr/>
          <p:nvPr>
            <p:extLst>
              <p:ext uri="{D42A27DB-BD31-4B8C-83A1-F6EECF244321}">
                <p14:modId xmlns:p14="http://schemas.microsoft.com/office/powerpoint/2010/main" val="2562086895"/>
              </p:ext>
            </p:extLst>
          </p:nvPr>
        </p:nvGraphicFramePr>
        <p:xfrm>
          <a:off x="228600" y="685800"/>
          <a:ext cx="86868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166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2"/>
          <p:cNvSpPr>
            <a:spLocks noGrp="1"/>
          </p:cNvSpPr>
          <p:nvPr>
            <p:ph type="title"/>
          </p:nvPr>
        </p:nvSpPr>
        <p:spPr>
          <a:xfrm>
            <a:off x="228600" y="76200"/>
            <a:ext cx="8686800" cy="457200"/>
          </a:xfrm>
        </p:spPr>
        <p:txBody>
          <a:bodyPr>
            <a:normAutofit/>
          </a:bodyPr>
          <a:lstStyle/>
          <a:p>
            <a:pPr algn="ctr"/>
            <a:r>
              <a:rPr lang="en-US" altLang="en-US" sz="2000" b="1" dirty="0" smtClean="0">
                <a:cs typeface="Arial" charset="0"/>
              </a:rPr>
              <a:t> </a:t>
            </a:r>
            <a:r>
              <a:rPr lang="en-US" altLang="en-US" sz="2000" b="1" dirty="0" smtClean="0">
                <a:solidFill>
                  <a:srgbClr val="FF0000"/>
                </a:solidFill>
                <a:cs typeface="Arial" charset="0"/>
              </a:rPr>
              <a:t>Islamic Credit Unions in Muslim-majority &amp; Muslim-minority Countries</a:t>
            </a:r>
          </a:p>
        </p:txBody>
      </p:sp>
      <p:graphicFrame>
        <p:nvGraphicFramePr>
          <p:cNvPr id="3" name="Table 2"/>
          <p:cNvGraphicFramePr>
            <a:graphicFrameLocks noGrp="1"/>
          </p:cNvGraphicFramePr>
          <p:nvPr>
            <p:extLst>
              <p:ext uri="{D42A27DB-BD31-4B8C-83A1-F6EECF244321}">
                <p14:modId xmlns:p14="http://schemas.microsoft.com/office/powerpoint/2010/main" val="494188392"/>
              </p:ext>
            </p:extLst>
          </p:nvPr>
        </p:nvGraphicFramePr>
        <p:xfrm>
          <a:off x="228600" y="533400"/>
          <a:ext cx="8686800" cy="6300786"/>
        </p:xfrm>
        <a:graphic>
          <a:graphicData uri="http://schemas.openxmlformats.org/drawingml/2006/table">
            <a:tbl>
              <a:tblPr firstRow="1" firstCol="1" bandRow="1">
                <a:tableStyleId>{5C22544A-7EE6-4342-B048-85BDC9FD1C3A}</a:tableStyleId>
              </a:tblPr>
              <a:tblGrid>
                <a:gridCol w="2527069"/>
                <a:gridCol w="1342505"/>
                <a:gridCol w="631767"/>
                <a:gridCol w="4185459"/>
              </a:tblGrid>
              <a:tr h="285050">
                <a:tc>
                  <a:txBody>
                    <a:bodyPr/>
                    <a:lstStyle/>
                    <a:p>
                      <a:pPr marL="0" marR="0" algn="just">
                        <a:lnSpc>
                          <a:spcPct val="115000"/>
                        </a:lnSpc>
                        <a:spcBef>
                          <a:spcPts val="0"/>
                        </a:spcBef>
                        <a:spcAft>
                          <a:spcPts val="0"/>
                        </a:spcAft>
                        <a:tabLst>
                          <a:tab pos="0" algn="l"/>
                          <a:tab pos="114300" algn="l"/>
                        </a:tabLst>
                      </a:pPr>
                      <a:r>
                        <a:rPr lang="en-US" sz="1600" dirty="0">
                          <a:effectLst/>
                          <a:latin typeface="+mn-lt"/>
                        </a:rPr>
                        <a:t>Credit Union</a:t>
                      </a:r>
                      <a:endParaRPr lang="en-US" sz="16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600" dirty="0">
                          <a:effectLst/>
                          <a:latin typeface="+mn-lt"/>
                        </a:rPr>
                        <a:t>Country</a:t>
                      </a:r>
                      <a:endParaRPr lang="en-US" sz="16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600" dirty="0">
                          <a:effectLst/>
                          <a:latin typeface="+mn-lt"/>
                        </a:rPr>
                        <a:t>Year</a:t>
                      </a:r>
                      <a:endParaRPr lang="en-US" sz="16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600" dirty="0">
                          <a:effectLst/>
                          <a:latin typeface="+mn-lt"/>
                        </a:rPr>
                        <a:t>Main Products / Remarks</a:t>
                      </a:r>
                      <a:endParaRPr lang="en-US" sz="16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r>
              <a:tr h="498837">
                <a:tc>
                  <a:txBody>
                    <a:bodyPr/>
                    <a:lstStyle/>
                    <a:p>
                      <a:pPr marL="0" marR="0" algn="just">
                        <a:lnSpc>
                          <a:spcPct val="115000"/>
                        </a:lnSpc>
                        <a:spcBef>
                          <a:spcPts val="0"/>
                        </a:spcBef>
                        <a:spcAft>
                          <a:spcPts val="0"/>
                        </a:spcAft>
                        <a:tabLst>
                          <a:tab pos="0" algn="l"/>
                          <a:tab pos="114300" algn="l"/>
                        </a:tabLst>
                      </a:pPr>
                      <a:r>
                        <a:rPr lang="en-US" sz="1400" dirty="0" err="1">
                          <a:effectLst/>
                          <a:latin typeface="+mn-lt"/>
                        </a:rPr>
                        <a:t>Koperasi</a:t>
                      </a:r>
                      <a:r>
                        <a:rPr lang="en-US" sz="1400" dirty="0">
                          <a:effectLst/>
                          <a:latin typeface="+mn-lt"/>
                        </a:rPr>
                        <a:t> </a:t>
                      </a:r>
                      <a:r>
                        <a:rPr lang="en-US" sz="1400" dirty="0" err="1">
                          <a:effectLst/>
                          <a:latin typeface="+mn-lt"/>
                        </a:rPr>
                        <a:t>Muslimin</a:t>
                      </a:r>
                      <a:r>
                        <a:rPr lang="en-US" sz="1400" dirty="0">
                          <a:effectLst/>
                          <a:latin typeface="+mn-lt"/>
                        </a:rPr>
                        <a:t> Malaysia </a:t>
                      </a:r>
                      <a:r>
                        <a:rPr lang="en-US" sz="1400" dirty="0" err="1">
                          <a:effectLst/>
                          <a:latin typeface="+mn-lt"/>
                        </a:rPr>
                        <a:t>Berhad</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a:effectLst/>
                          <a:latin typeface="+mn-lt"/>
                        </a:rPr>
                        <a:t>Malaysia</a:t>
                      </a:r>
                      <a:endParaRPr lang="en-US" sz="140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1980</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dirty="0" err="1">
                          <a:effectLst/>
                          <a:latin typeface="+mn-lt"/>
                        </a:rPr>
                        <a:t>Bai</a:t>
                      </a:r>
                      <a:r>
                        <a:rPr lang="en-US" sz="1400" dirty="0">
                          <a:effectLst/>
                          <a:latin typeface="+mn-lt"/>
                        </a:rPr>
                        <a:t> </a:t>
                      </a:r>
                      <a:r>
                        <a:rPr lang="en-US" sz="1400" dirty="0" err="1">
                          <a:effectLst/>
                          <a:latin typeface="+mn-lt"/>
                        </a:rPr>
                        <a:t>Bithaman</a:t>
                      </a:r>
                      <a:r>
                        <a:rPr lang="en-US" sz="1400" dirty="0">
                          <a:effectLst/>
                          <a:latin typeface="+mn-lt"/>
                        </a:rPr>
                        <a:t> </a:t>
                      </a:r>
                      <a:r>
                        <a:rPr lang="en-US" sz="1400" dirty="0" err="1">
                          <a:effectLst/>
                          <a:latin typeface="+mn-lt"/>
                        </a:rPr>
                        <a:t>Aajil</a:t>
                      </a:r>
                      <a:r>
                        <a:rPr lang="en-US" sz="1400" dirty="0">
                          <a:effectLst/>
                          <a:latin typeface="+mn-lt"/>
                        </a:rPr>
                        <a:t>; Muslim Welfare Scheme (Al-</a:t>
                      </a:r>
                      <a:r>
                        <a:rPr lang="en-US" sz="1400" dirty="0" err="1">
                          <a:effectLst/>
                          <a:latin typeface="+mn-lt"/>
                        </a:rPr>
                        <a:t>Abrar</a:t>
                      </a:r>
                      <a:r>
                        <a:rPr lang="en-US" sz="1400" dirty="0">
                          <a:effectLst/>
                          <a:latin typeface="+mn-lt"/>
                        </a:rPr>
                        <a:t>); </a:t>
                      </a:r>
                      <a:r>
                        <a:rPr lang="en-US" sz="1400" dirty="0" err="1">
                          <a:effectLst/>
                          <a:latin typeface="+mn-lt"/>
                        </a:rPr>
                        <a:t>Qard</a:t>
                      </a:r>
                      <a:r>
                        <a:rPr lang="en-US" sz="1400" dirty="0">
                          <a:effectLst/>
                          <a:latin typeface="+mn-lt"/>
                        </a:rPr>
                        <a:t> Hassan</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r>
              <a:tr h="748256">
                <a:tc>
                  <a:txBody>
                    <a:bodyPr/>
                    <a:lstStyle/>
                    <a:p>
                      <a:pPr marL="0" marR="0" algn="just">
                        <a:lnSpc>
                          <a:spcPct val="115000"/>
                        </a:lnSpc>
                        <a:spcBef>
                          <a:spcPts val="0"/>
                        </a:spcBef>
                        <a:spcAft>
                          <a:spcPts val="0"/>
                        </a:spcAft>
                        <a:tabLst>
                          <a:tab pos="0" algn="l"/>
                          <a:tab pos="114300" algn="l"/>
                        </a:tabLst>
                      </a:pPr>
                      <a:r>
                        <a:rPr lang="en-US" sz="1400" dirty="0" err="1">
                          <a:effectLst/>
                          <a:latin typeface="+mn-lt"/>
                        </a:rPr>
                        <a:t>Ansar</a:t>
                      </a:r>
                      <a:r>
                        <a:rPr lang="en-US" sz="1400" dirty="0">
                          <a:effectLst/>
                          <a:latin typeface="+mn-lt"/>
                        </a:rPr>
                        <a:t> and Islamic Co-operative Housing Corporation Ltd. (ACHC)</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Canada</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1981</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Interest-free home ownership and investment opportunities</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r>
              <a:tr h="498837">
                <a:tc>
                  <a:txBody>
                    <a:bodyPr/>
                    <a:lstStyle/>
                    <a:p>
                      <a:pPr marL="0" marR="0" algn="just">
                        <a:lnSpc>
                          <a:spcPct val="115000"/>
                        </a:lnSpc>
                        <a:spcBef>
                          <a:spcPts val="0"/>
                        </a:spcBef>
                        <a:spcAft>
                          <a:spcPts val="0"/>
                        </a:spcAft>
                        <a:tabLst>
                          <a:tab pos="0" algn="l"/>
                          <a:tab pos="114300" algn="l"/>
                        </a:tabLst>
                      </a:pPr>
                      <a:r>
                        <a:rPr lang="en-US" sz="1400" dirty="0">
                          <a:effectLst/>
                          <a:latin typeface="+mn-lt"/>
                        </a:rPr>
                        <a:t>Muslim Credit Union Co-operative Society Limited</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Trinidad &amp; Tobago</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1983</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NA</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r>
              <a:tr h="498837">
                <a:tc>
                  <a:txBody>
                    <a:bodyPr/>
                    <a:lstStyle/>
                    <a:p>
                      <a:pPr marL="0" marR="0" algn="just">
                        <a:lnSpc>
                          <a:spcPct val="115000"/>
                        </a:lnSpc>
                        <a:spcBef>
                          <a:spcPts val="0"/>
                        </a:spcBef>
                        <a:spcAft>
                          <a:spcPts val="0"/>
                        </a:spcAft>
                        <a:tabLst>
                          <a:tab pos="0" algn="l"/>
                          <a:tab pos="114300" algn="l"/>
                        </a:tabLst>
                      </a:pPr>
                      <a:r>
                        <a:rPr lang="en-US" sz="1400" dirty="0" err="1">
                          <a:effectLst/>
                          <a:latin typeface="+mn-lt"/>
                        </a:rPr>
                        <a:t>Pattani</a:t>
                      </a:r>
                      <a:r>
                        <a:rPr lang="en-US" sz="1400" dirty="0">
                          <a:effectLst/>
                          <a:latin typeface="+mn-lt"/>
                        </a:rPr>
                        <a:t> Islamic Saving Cooperative	</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Thailand	</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1987</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NA</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r>
              <a:tr h="675013">
                <a:tc>
                  <a:txBody>
                    <a:bodyPr/>
                    <a:lstStyle/>
                    <a:p>
                      <a:pPr marL="0" marR="0" algn="just">
                        <a:lnSpc>
                          <a:spcPct val="115000"/>
                        </a:lnSpc>
                        <a:spcBef>
                          <a:spcPts val="0"/>
                        </a:spcBef>
                        <a:spcAft>
                          <a:spcPts val="0"/>
                        </a:spcAft>
                        <a:tabLst>
                          <a:tab pos="0" algn="l"/>
                          <a:tab pos="114300" algn="l"/>
                        </a:tabLst>
                      </a:pPr>
                      <a:r>
                        <a:rPr lang="en-US" sz="1400" dirty="0">
                          <a:effectLst/>
                          <a:latin typeface="+mn-lt"/>
                        </a:rPr>
                        <a:t>Muslim Community Co-operative Limited</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Australia</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1989</a:t>
                      </a:r>
                    </a:p>
                    <a:p>
                      <a:pPr marL="0" marR="0" algn="just">
                        <a:lnSpc>
                          <a:spcPct val="115000"/>
                        </a:lnSpc>
                        <a:spcBef>
                          <a:spcPts val="0"/>
                        </a:spcBef>
                        <a:spcAft>
                          <a:spcPts val="0"/>
                        </a:spcAft>
                        <a:tabLst>
                          <a:tab pos="0" algn="l"/>
                          <a:tab pos="114300" algn="l"/>
                        </a:tabLst>
                      </a:pPr>
                      <a:r>
                        <a:rPr lang="en-US" sz="1400" dirty="0">
                          <a:effectLst/>
                          <a:latin typeface="+mn-lt"/>
                        </a:rPr>
                        <a:t> </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Facilitated over $750 million in Islamic home finance and manages close to $30 million in investments.</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r>
              <a:tr h="445512">
                <a:tc>
                  <a:txBody>
                    <a:bodyPr/>
                    <a:lstStyle/>
                    <a:p>
                      <a:pPr marL="0" marR="0" algn="just">
                        <a:lnSpc>
                          <a:spcPct val="115000"/>
                        </a:lnSpc>
                        <a:spcBef>
                          <a:spcPts val="0"/>
                        </a:spcBef>
                        <a:spcAft>
                          <a:spcPts val="0"/>
                        </a:spcAft>
                        <a:tabLst>
                          <a:tab pos="0" algn="l"/>
                          <a:tab pos="114300" algn="l"/>
                        </a:tabLst>
                      </a:pPr>
                      <a:r>
                        <a:rPr lang="en-US" sz="1400" dirty="0" err="1">
                          <a:effectLst/>
                          <a:latin typeface="+mn-lt"/>
                        </a:rPr>
                        <a:t>Qurtuba</a:t>
                      </a:r>
                      <a:r>
                        <a:rPr lang="en-US" sz="1400" dirty="0">
                          <a:effectLst/>
                          <a:latin typeface="+mn-lt"/>
                        </a:rPr>
                        <a:t> Housing Co-op</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Quebec, Canada</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1991</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dirty="0" err="1">
                          <a:effectLst/>
                          <a:latin typeface="+mn-lt"/>
                        </a:rPr>
                        <a:t>Musharaka</a:t>
                      </a:r>
                      <a:r>
                        <a:rPr lang="en-US" sz="1400" dirty="0">
                          <a:effectLst/>
                          <a:latin typeface="+mn-lt"/>
                        </a:rPr>
                        <a:t> house financing </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r>
              <a:tr h="904514">
                <a:tc>
                  <a:txBody>
                    <a:bodyPr/>
                    <a:lstStyle/>
                    <a:p>
                      <a:pPr marL="0" marR="0" algn="just">
                        <a:lnSpc>
                          <a:spcPct val="115000"/>
                        </a:lnSpc>
                        <a:spcBef>
                          <a:spcPts val="0"/>
                        </a:spcBef>
                        <a:spcAft>
                          <a:spcPts val="0"/>
                        </a:spcAft>
                        <a:tabLst>
                          <a:tab pos="0" algn="l"/>
                          <a:tab pos="114300" algn="l"/>
                        </a:tabLst>
                      </a:pPr>
                      <a:r>
                        <a:rPr lang="en-US" sz="1400" dirty="0">
                          <a:effectLst/>
                          <a:latin typeface="+mn-lt"/>
                        </a:rPr>
                        <a:t>Loans and Savings </a:t>
                      </a:r>
                      <a:r>
                        <a:rPr lang="en-US" sz="1400" dirty="0" err="1">
                          <a:effectLst/>
                          <a:latin typeface="+mn-lt"/>
                        </a:rPr>
                        <a:t>Abertawe</a:t>
                      </a:r>
                      <a:r>
                        <a:rPr lang="en-US" sz="1400" dirty="0">
                          <a:effectLst/>
                          <a:latin typeface="+mn-lt"/>
                        </a:rPr>
                        <a:t> (LASA) Credit Union Ltd</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Swansea, Great Britain</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1992</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b="1" dirty="0">
                          <a:solidFill>
                            <a:srgbClr val="FF0000"/>
                          </a:solidFill>
                          <a:effectLst/>
                          <a:latin typeface="+mn-lt"/>
                        </a:rPr>
                        <a:t>Conventional credit union </a:t>
                      </a:r>
                      <a:r>
                        <a:rPr lang="en-US" sz="1400" dirty="0">
                          <a:effectLst/>
                          <a:latin typeface="+mn-lt"/>
                        </a:rPr>
                        <a:t>offering </a:t>
                      </a:r>
                      <a:r>
                        <a:rPr lang="en-US" sz="1400" dirty="0" err="1">
                          <a:effectLst/>
                          <a:latin typeface="+mn-lt"/>
                        </a:rPr>
                        <a:t>Shari’ah</a:t>
                      </a:r>
                      <a:r>
                        <a:rPr lang="en-US" sz="1400" dirty="0">
                          <a:effectLst/>
                          <a:latin typeface="+mn-lt"/>
                        </a:rPr>
                        <a:t> compliant savings and finance products to its members (Hajj Fund, Marriage Fund; Funeral Fund, </a:t>
                      </a:r>
                      <a:r>
                        <a:rPr lang="en-US" sz="1400" dirty="0" err="1">
                          <a:effectLst/>
                          <a:latin typeface="+mn-lt"/>
                        </a:rPr>
                        <a:t>Murabaha</a:t>
                      </a:r>
                      <a:r>
                        <a:rPr lang="en-US" sz="1400" dirty="0">
                          <a:effectLst/>
                          <a:latin typeface="+mn-lt"/>
                        </a:rPr>
                        <a:t> and </a:t>
                      </a:r>
                      <a:r>
                        <a:rPr lang="en-US" sz="1400" dirty="0" err="1">
                          <a:effectLst/>
                          <a:latin typeface="+mn-lt"/>
                        </a:rPr>
                        <a:t>Wakala</a:t>
                      </a:r>
                      <a:r>
                        <a:rPr lang="en-US" sz="1400" dirty="0">
                          <a:effectLst/>
                          <a:latin typeface="+mn-lt"/>
                        </a:rPr>
                        <a:t>)</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r>
              <a:tr h="498837">
                <a:tc>
                  <a:txBody>
                    <a:bodyPr/>
                    <a:lstStyle/>
                    <a:p>
                      <a:pPr marL="0" marR="0" algn="just">
                        <a:lnSpc>
                          <a:spcPct val="115000"/>
                        </a:lnSpc>
                        <a:spcBef>
                          <a:spcPts val="0"/>
                        </a:spcBef>
                        <a:spcAft>
                          <a:spcPts val="0"/>
                        </a:spcAft>
                        <a:tabLst>
                          <a:tab pos="0" algn="l"/>
                          <a:tab pos="114300" algn="l"/>
                        </a:tabLst>
                      </a:pPr>
                      <a:r>
                        <a:rPr lang="en-US" sz="1400" dirty="0" err="1">
                          <a:effectLst/>
                          <a:latin typeface="+mn-lt"/>
                        </a:rPr>
                        <a:t>Ameen</a:t>
                      </a:r>
                      <a:r>
                        <a:rPr lang="en-US" sz="1400" dirty="0">
                          <a:effectLst/>
                          <a:latin typeface="+mn-lt"/>
                        </a:rPr>
                        <a:t> Housing Co-operative of California, Inc. (AHC)</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California</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1996</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dirty="0">
                          <a:effectLst/>
                          <a:latin typeface="+mn-lt"/>
                        </a:rPr>
                        <a:t>Investments and home financing</a:t>
                      </a:r>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r>
              <a:tr h="748256">
                <a:tc>
                  <a:txBody>
                    <a:bodyPr/>
                    <a:lstStyle/>
                    <a:p>
                      <a:pPr marL="0" marR="0" algn="just">
                        <a:lnSpc>
                          <a:spcPct val="115000"/>
                        </a:lnSpc>
                        <a:spcBef>
                          <a:spcPts val="0"/>
                        </a:spcBef>
                        <a:spcAft>
                          <a:spcPts val="0"/>
                        </a:spcAft>
                        <a:tabLst>
                          <a:tab pos="0" algn="l"/>
                          <a:tab pos="114300" algn="l"/>
                        </a:tabLst>
                      </a:pPr>
                      <a:r>
                        <a:rPr lang="en-US" sz="1400" b="1" kern="1200" dirty="0">
                          <a:solidFill>
                            <a:schemeClr val="lt1"/>
                          </a:solidFill>
                          <a:effectLst/>
                          <a:latin typeface="+mn-lt"/>
                          <a:ea typeface="+mn-ea"/>
                          <a:cs typeface="+mn-cs"/>
                        </a:rPr>
                        <a:t>Islamic Co-operative Finance Limited</a:t>
                      </a: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kern="1200" dirty="0">
                          <a:solidFill>
                            <a:schemeClr val="dk1"/>
                          </a:solidFill>
                          <a:effectLst/>
                          <a:latin typeface="+mn-lt"/>
                          <a:ea typeface="+mn-ea"/>
                          <a:cs typeface="+mn-cs"/>
                        </a:rPr>
                        <a:t>Australia</a:t>
                      </a: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kern="1200" dirty="0">
                          <a:solidFill>
                            <a:schemeClr val="dk1"/>
                          </a:solidFill>
                          <a:effectLst/>
                          <a:latin typeface="+mn-lt"/>
                          <a:ea typeface="+mn-ea"/>
                          <a:cs typeface="+mn-cs"/>
                        </a:rPr>
                        <a:t>1998</a:t>
                      </a: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kern="1200" dirty="0">
                          <a:solidFill>
                            <a:schemeClr val="dk1"/>
                          </a:solidFill>
                          <a:effectLst/>
                          <a:latin typeface="+mn-lt"/>
                          <a:ea typeface="+mn-ea"/>
                          <a:cs typeface="+mn-cs"/>
                        </a:rPr>
                        <a:t>Housing and vehicle finance; Hajj fund; </a:t>
                      </a:r>
                      <a:r>
                        <a:rPr lang="en-US" sz="1400" kern="1200" dirty="0" err="1">
                          <a:solidFill>
                            <a:schemeClr val="dk1"/>
                          </a:solidFill>
                          <a:effectLst/>
                          <a:latin typeface="+mn-lt"/>
                          <a:ea typeface="+mn-ea"/>
                          <a:cs typeface="+mn-cs"/>
                        </a:rPr>
                        <a:t>Qard</a:t>
                      </a:r>
                      <a:r>
                        <a:rPr lang="en-US" sz="1400" kern="1200" dirty="0">
                          <a:solidFill>
                            <a:schemeClr val="dk1"/>
                          </a:solidFill>
                          <a:effectLst/>
                          <a:latin typeface="+mn-lt"/>
                          <a:ea typeface="+mn-ea"/>
                          <a:cs typeface="+mn-cs"/>
                        </a:rPr>
                        <a:t> </a:t>
                      </a:r>
                      <a:r>
                        <a:rPr lang="en-US" sz="1400" kern="1200" dirty="0" err="1">
                          <a:solidFill>
                            <a:schemeClr val="dk1"/>
                          </a:solidFill>
                          <a:effectLst/>
                          <a:latin typeface="+mn-lt"/>
                          <a:ea typeface="+mn-ea"/>
                          <a:cs typeface="+mn-cs"/>
                        </a:rPr>
                        <a:t>Hasan</a:t>
                      </a:r>
                      <a:r>
                        <a:rPr lang="en-US" sz="1400" kern="1200" dirty="0">
                          <a:solidFill>
                            <a:schemeClr val="dk1"/>
                          </a:solidFill>
                          <a:effectLst/>
                          <a:latin typeface="+mn-lt"/>
                          <a:ea typeface="+mn-ea"/>
                          <a:cs typeface="+mn-cs"/>
                        </a:rPr>
                        <a:t> (Benevolent) fund; Children Education fund; small business finance; finance for other household goods</a:t>
                      </a:r>
                    </a:p>
                  </a:txBody>
                  <a:tcPr marL="68580" marR="68580" marT="0" marB="0"/>
                </a:tc>
              </a:tr>
              <a:tr h="498837">
                <a:tc>
                  <a:txBody>
                    <a:bodyPr/>
                    <a:lstStyle/>
                    <a:p>
                      <a:pPr marL="0" marR="0" algn="just">
                        <a:lnSpc>
                          <a:spcPct val="115000"/>
                        </a:lnSpc>
                        <a:spcBef>
                          <a:spcPts val="0"/>
                        </a:spcBef>
                        <a:spcAft>
                          <a:spcPts val="0"/>
                        </a:spcAft>
                        <a:tabLst>
                          <a:tab pos="0" algn="l"/>
                          <a:tab pos="114300" algn="l"/>
                        </a:tabLst>
                      </a:pPr>
                      <a:r>
                        <a:rPr lang="en-US" sz="1400" dirty="0">
                          <a:effectLst/>
                        </a:rPr>
                        <a:t>Al </a:t>
                      </a:r>
                      <a:r>
                        <a:rPr lang="en-US" sz="1400" dirty="0" err="1">
                          <a:effectLst/>
                        </a:rPr>
                        <a:t>Barakah</a:t>
                      </a:r>
                      <a:r>
                        <a:rPr lang="en-US" sz="1400" dirty="0">
                          <a:effectLst/>
                        </a:rPr>
                        <a:t> Multi-purpose Co-operative Society Limited</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Mauritius</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1998</a:t>
                      </a:r>
                    </a:p>
                    <a:p>
                      <a:pPr marL="0" marR="0" algn="just">
                        <a:lnSpc>
                          <a:spcPct val="115000"/>
                        </a:lnSpc>
                        <a:spcBef>
                          <a:spcPts val="0"/>
                        </a:spcBef>
                        <a:spcAft>
                          <a:spcPts val="0"/>
                        </a:spcAft>
                        <a:tabLst>
                          <a:tab pos="0" algn="l"/>
                          <a:tab pos="114300" algn="l"/>
                        </a:tabLst>
                      </a:pPr>
                      <a:r>
                        <a:rPr lang="en-US" sz="1400" dirty="0">
                          <a:effectLst/>
                        </a:rPr>
                        <a:t> </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dirty="0" err="1">
                          <a:effectLst/>
                        </a:rPr>
                        <a:t>Murabahah</a:t>
                      </a:r>
                      <a:r>
                        <a:rPr lang="en-US" sz="1400" dirty="0">
                          <a:effectLst/>
                        </a:rPr>
                        <a:t>; </a:t>
                      </a:r>
                      <a:r>
                        <a:rPr lang="en-US" sz="1400" dirty="0" err="1">
                          <a:effectLst/>
                        </a:rPr>
                        <a:t>Istisna</a:t>
                      </a:r>
                      <a:r>
                        <a:rPr lang="en-US" sz="1400" dirty="0">
                          <a:effectLst/>
                        </a:rPr>
                        <a:t>; </a:t>
                      </a:r>
                      <a:r>
                        <a:rPr lang="en-US" sz="1400" dirty="0" err="1" smtClean="0">
                          <a:effectLst/>
                        </a:rPr>
                        <a:t>Ijara</a:t>
                      </a:r>
                      <a:r>
                        <a:rPr lang="en-US" sz="1400" dirty="0" smtClean="0">
                          <a:effectLst/>
                        </a:rPr>
                        <a:t>, </a:t>
                      </a:r>
                      <a:r>
                        <a:rPr lang="en-US" sz="1400" dirty="0" err="1" smtClean="0">
                          <a:effectLst/>
                        </a:rPr>
                        <a:t>Qard</a:t>
                      </a:r>
                      <a:r>
                        <a:rPr lang="en-US" sz="1400" dirty="0" smtClean="0">
                          <a:effectLst/>
                        </a:rPr>
                        <a:t> </a:t>
                      </a:r>
                      <a:r>
                        <a:rPr lang="en-US" sz="1400" dirty="0" err="1">
                          <a:effectLst/>
                        </a:rPr>
                        <a:t>Hasan</a:t>
                      </a:r>
                      <a:r>
                        <a:rPr lang="en-US" sz="1400" dirty="0">
                          <a:effectLst/>
                        </a:rPr>
                        <a:t>; Hajj Savings Account; Cooperative Solidarity Fund</a:t>
                      </a:r>
                      <a:r>
                        <a:rPr lang="en-US" sz="1400" dirty="0" smtClean="0">
                          <a:effectLst/>
                        </a:rPr>
                        <a:t>/ Micro Takaful</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502277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82122111"/>
              </p:ext>
            </p:extLst>
          </p:nvPr>
        </p:nvGraphicFramePr>
        <p:xfrm>
          <a:off x="228600" y="609600"/>
          <a:ext cx="8686800" cy="5797549"/>
        </p:xfrm>
        <a:graphic>
          <a:graphicData uri="http://schemas.openxmlformats.org/drawingml/2006/table">
            <a:tbl>
              <a:tblPr firstRow="1" firstCol="1" bandRow="1">
                <a:tableStyleId>{5C22544A-7EE6-4342-B048-85BDC9FD1C3A}</a:tableStyleId>
              </a:tblPr>
              <a:tblGrid>
                <a:gridCol w="3017520"/>
                <a:gridCol w="1280160"/>
                <a:gridCol w="731520"/>
                <a:gridCol w="3657600"/>
              </a:tblGrid>
              <a:tr h="304808">
                <a:tc>
                  <a:txBody>
                    <a:bodyPr/>
                    <a:lstStyle/>
                    <a:p>
                      <a:pPr marL="0" marR="0" algn="just">
                        <a:lnSpc>
                          <a:spcPct val="115000"/>
                        </a:lnSpc>
                        <a:spcBef>
                          <a:spcPts val="0"/>
                        </a:spcBef>
                        <a:spcAft>
                          <a:spcPts val="0"/>
                        </a:spcAft>
                        <a:tabLst>
                          <a:tab pos="0" algn="l"/>
                          <a:tab pos="114300" algn="l"/>
                        </a:tabLst>
                      </a:pPr>
                      <a:r>
                        <a:rPr lang="en-US" sz="1600" dirty="0">
                          <a:effectLst/>
                          <a:latin typeface="+mn-lt"/>
                        </a:rPr>
                        <a:t>Credit Union</a:t>
                      </a:r>
                      <a:endParaRPr lang="en-US" sz="16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600" dirty="0">
                          <a:effectLst/>
                          <a:latin typeface="+mn-lt"/>
                        </a:rPr>
                        <a:t>Country</a:t>
                      </a:r>
                      <a:endParaRPr lang="en-US" sz="16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600" dirty="0">
                          <a:effectLst/>
                          <a:latin typeface="+mn-lt"/>
                        </a:rPr>
                        <a:t>Year</a:t>
                      </a:r>
                      <a:endParaRPr lang="en-US" sz="16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600" dirty="0">
                          <a:effectLst/>
                          <a:latin typeface="+mn-lt"/>
                        </a:rPr>
                        <a:t>Main Products / Remarks</a:t>
                      </a:r>
                      <a:endParaRPr lang="en-US" sz="16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tc>
              </a:tr>
              <a:tr h="736111">
                <a:tc>
                  <a:txBody>
                    <a:bodyPr/>
                    <a:lstStyle/>
                    <a:p>
                      <a:pPr marL="0" marR="0" algn="just">
                        <a:lnSpc>
                          <a:spcPct val="115000"/>
                        </a:lnSpc>
                        <a:spcBef>
                          <a:spcPts val="0"/>
                        </a:spcBef>
                        <a:spcAft>
                          <a:spcPts val="0"/>
                        </a:spcAft>
                        <a:tabLst>
                          <a:tab pos="0" algn="l"/>
                          <a:tab pos="114300" algn="l"/>
                        </a:tabLst>
                      </a:pPr>
                      <a:r>
                        <a:rPr lang="en-US" sz="1400" dirty="0">
                          <a:effectLst/>
                        </a:rPr>
                        <a:t>Takaful T&amp;T Friendly Society</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Trinidad &amp; Tobago</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1999</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a:effectLst/>
                        </a:rPr>
                        <a:t>Funeral Benefit; Hajj Fund; Investment Fund; Waqf (Cash Waqf, Real Estate Waqf); Property Ownership</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90741">
                <a:tc>
                  <a:txBody>
                    <a:bodyPr/>
                    <a:lstStyle/>
                    <a:p>
                      <a:pPr marL="0" marR="0" algn="just">
                        <a:lnSpc>
                          <a:spcPct val="115000"/>
                        </a:lnSpc>
                        <a:spcBef>
                          <a:spcPts val="0"/>
                        </a:spcBef>
                        <a:spcAft>
                          <a:spcPts val="0"/>
                        </a:spcAft>
                        <a:tabLst>
                          <a:tab pos="0" algn="l"/>
                          <a:tab pos="114300" algn="l"/>
                        </a:tabLst>
                      </a:pPr>
                      <a:r>
                        <a:rPr lang="en-US" sz="1400" dirty="0">
                          <a:effectLst/>
                        </a:rPr>
                        <a:t>FML Multi-Purpose Co-operative Society</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Fiji Islands</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2004</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a:effectLst/>
                        </a:rPr>
                        <a:t>NA</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45645">
                <a:tc>
                  <a:txBody>
                    <a:bodyPr/>
                    <a:lstStyle/>
                    <a:p>
                      <a:pPr marL="0" marR="0" algn="just">
                        <a:lnSpc>
                          <a:spcPct val="115000"/>
                        </a:lnSpc>
                        <a:spcBef>
                          <a:spcPts val="0"/>
                        </a:spcBef>
                        <a:spcAft>
                          <a:spcPts val="0"/>
                        </a:spcAft>
                        <a:tabLst>
                          <a:tab pos="0" algn="l"/>
                          <a:tab pos="114300" algn="l"/>
                        </a:tabLst>
                      </a:pPr>
                      <a:r>
                        <a:rPr lang="en-US" sz="1400" dirty="0">
                          <a:effectLst/>
                        </a:rPr>
                        <a:t>Balkh Savings and Credit Union</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err="1">
                          <a:effectLst/>
                        </a:rPr>
                        <a:t>Mazar</a:t>
                      </a:r>
                      <a:r>
                        <a:rPr lang="en-US" sz="1400" dirty="0">
                          <a:effectLst/>
                        </a:rPr>
                        <a:t>-e-Sharif, Afghanistan</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2004</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a:effectLst/>
                        </a:rPr>
                        <a:t>NA</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90741">
                <a:tc>
                  <a:txBody>
                    <a:bodyPr/>
                    <a:lstStyle/>
                    <a:p>
                      <a:pPr marL="0" marR="0" algn="just">
                        <a:lnSpc>
                          <a:spcPct val="115000"/>
                        </a:lnSpc>
                        <a:spcBef>
                          <a:spcPts val="0"/>
                        </a:spcBef>
                        <a:spcAft>
                          <a:spcPts val="0"/>
                        </a:spcAft>
                        <a:tabLst>
                          <a:tab pos="0" algn="l"/>
                          <a:tab pos="114300" algn="l"/>
                        </a:tabLst>
                      </a:pPr>
                      <a:r>
                        <a:rPr lang="en-US" sz="1400">
                          <a:effectLst/>
                        </a:rPr>
                        <a:t>Jawsjan Savings and Credit Union</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a:effectLst/>
                        </a:rPr>
                        <a:t>Sheberghan, Afghanistan</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2004</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dirty="0">
                          <a:effectLst/>
                        </a:rPr>
                        <a:t>NA</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90741">
                <a:tc>
                  <a:txBody>
                    <a:bodyPr/>
                    <a:lstStyle/>
                    <a:p>
                      <a:pPr marL="0" marR="0" algn="just">
                        <a:lnSpc>
                          <a:spcPct val="115000"/>
                        </a:lnSpc>
                        <a:spcBef>
                          <a:spcPts val="0"/>
                        </a:spcBef>
                        <a:spcAft>
                          <a:spcPts val="0"/>
                        </a:spcAft>
                        <a:tabLst>
                          <a:tab pos="0" algn="l"/>
                          <a:tab pos="114300" algn="l"/>
                        </a:tabLst>
                      </a:pPr>
                      <a:r>
                        <a:rPr lang="en-US" sz="1400">
                          <a:effectLst/>
                        </a:rPr>
                        <a:t>Manzil Co-operative</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a:effectLst/>
                        </a:rPr>
                        <a:t>Trinidad &amp; Tobago</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2006</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dirty="0">
                          <a:effectLst/>
                        </a:rPr>
                        <a:t>NA</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45370">
                <a:tc>
                  <a:txBody>
                    <a:bodyPr/>
                    <a:lstStyle/>
                    <a:p>
                      <a:pPr marL="0" marR="0" algn="just">
                        <a:lnSpc>
                          <a:spcPct val="115000"/>
                        </a:lnSpc>
                        <a:spcBef>
                          <a:spcPts val="0"/>
                        </a:spcBef>
                        <a:spcAft>
                          <a:spcPts val="0"/>
                        </a:spcAft>
                        <a:tabLst>
                          <a:tab pos="0" algn="l"/>
                          <a:tab pos="114300" algn="l"/>
                        </a:tabLst>
                      </a:pPr>
                      <a:r>
                        <a:rPr lang="en-US" sz="1400">
                          <a:effectLst/>
                        </a:rPr>
                        <a:t>Al Islamiah Saving Cooperative</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a:effectLst/>
                        </a:rPr>
                        <a:t>Thailand</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NA</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dirty="0">
                          <a:effectLst/>
                        </a:rPr>
                        <a:t>NA</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36111">
                <a:tc>
                  <a:txBody>
                    <a:bodyPr/>
                    <a:lstStyle/>
                    <a:p>
                      <a:pPr marL="0" marR="0" algn="just">
                        <a:lnSpc>
                          <a:spcPct val="115000"/>
                        </a:lnSpc>
                        <a:spcBef>
                          <a:spcPts val="0"/>
                        </a:spcBef>
                        <a:spcAft>
                          <a:spcPts val="0"/>
                        </a:spcAft>
                        <a:tabLst>
                          <a:tab pos="0" algn="l"/>
                          <a:tab pos="114300" algn="l"/>
                        </a:tabLst>
                      </a:pPr>
                      <a:r>
                        <a:rPr lang="en-US" sz="1400">
                          <a:effectLst/>
                        </a:rPr>
                        <a:t>Amwal Credit Union</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a:effectLst/>
                        </a:rPr>
                        <a:t>Hong Kong</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2009</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gn="just">
                        <a:lnSpc>
                          <a:spcPct val="115000"/>
                        </a:lnSpc>
                        <a:spcBef>
                          <a:spcPts val="0"/>
                        </a:spcBef>
                        <a:spcAft>
                          <a:spcPts val="0"/>
                        </a:spcAft>
                        <a:tabLst>
                          <a:tab pos="0" algn="l"/>
                          <a:tab pos="114300" algn="l"/>
                        </a:tabLst>
                      </a:pPr>
                      <a:r>
                        <a:rPr lang="en-US" sz="1400" dirty="0" err="1">
                          <a:effectLst/>
                        </a:rPr>
                        <a:t>Ijarah</a:t>
                      </a:r>
                      <a:r>
                        <a:rPr lang="en-US" sz="1400" dirty="0">
                          <a:effectLst/>
                        </a:rPr>
                        <a:t>; </a:t>
                      </a:r>
                      <a:r>
                        <a:rPr lang="en-US" sz="1400" dirty="0" err="1">
                          <a:effectLst/>
                        </a:rPr>
                        <a:t>Murabaha</a:t>
                      </a:r>
                      <a:r>
                        <a:rPr lang="en-US" sz="1400" dirty="0">
                          <a:effectLst/>
                        </a:rPr>
                        <a:t>; </a:t>
                      </a:r>
                      <a:r>
                        <a:rPr lang="en-US" sz="1400" dirty="0" err="1">
                          <a:effectLst/>
                        </a:rPr>
                        <a:t>Istisna'a</a:t>
                      </a:r>
                      <a:r>
                        <a:rPr lang="en-US" sz="1400" dirty="0">
                          <a:effectLst/>
                        </a:rPr>
                        <a:t>; </a:t>
                      </a:r>
                      <a:r>
                        <a:rPr lang="en-US" sz="1400" dirty="0" err="1">
                          <a:effectLst/>
                        </a:rPr>
                        <a:t>Musharakah</a:t>
                      </a:r>
                      <a:r>
                        <a:rPr lang="en-US" sz="1400" dirty="0">
                          <a:effectLst/>
                        </a:rPr>
                        <a:t>; </a:t>
                      </a:r>
                      <a:r>
                        <a:rPr lang="en-US" sz="1400" dirty="0" err="1">
                          <a:effectLst/>
                        </a:rPr>
                        <a:t>Wakalah</a:t>
                      </a:r>
                      <a:r>
                        <a:rPr lang="en-US" sz="1400" dirty="0">
                          <a:effectLst/>
                        </a:rPr>
                        <a:t>; and a variety of accounts and wealth management services</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36111">
                <a:tc>
                  <a:txBody>
                    <a:bodyPr/>
                    <a:lstStyle/>
                    <a:p>
                      <a:pPr marL="0" marR="0" algn="just">
                        <a:lnSpc>
                          <a:spcPct val="115000"/>
                        </a:lnSpc>
                        <a:spcBef>
                          <a:spcPts val="0"/>
                        </a:spcBef>
                        <a:spcAft>
                          <a:spcPts val="0"/>
                        </a:spcAft>
                        <a:tabLst>
                          <a:tab pos="0" algn="l"/>
                          <a:tab pos="114300" algn="l"/>
                        </a:tabLst>
                      </a:pPr>
                      <a:r>
                        <a:rPr lang="en-US" sz="1400">
                          <a:effectLst/>
                        </a:rPr>
                        <a:t>Janseva Cooperative Credit Society Limited</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a:effectLst/>
                        </a:rPr>
                        <a:t>India</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2010</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nSpc>
                          <a:spcPct val="115000"/>
                        </a:lnSpc>
                        <a:spcBef>
                          <a:spcPts val="0"/>
                        </a:spcBef>
                        <a:spcAft>
                          <a:spcPts val="0"/>
                        </a:spcAft>
                        <a:tabLst>
                          <a:tab pos="0" algn="l"/>
                          <a:tab pos="114300" algn="l"/>
                        </a:tabLst>
                      </a:pPr>
                      <a:r>
                        <a:rPr lang="en-US" sz="1400" dirty="0">
                          <a:effectLst/>
                        </a:rPr>
                        <a:t>Various types of Demand and Term Deposits Accounts; </a:t>
                      </a:r>
                      <a:r>
                        <a:rPr lang="en-US" sz="1400" dirty="0" err="1">
                          <a:effectLst/>
                        </a:rPr>
                        <a:t>Murabaha</a:t>
                      </a:r>
                      <a:r>
                        <a:rPr lang="en-US" sz="1400" dirty="0">
                          <a:effectLst/>
                        </a:rPr>
                        <a:t>; </a:t>
                      </a:r>
                      <a:r>
                        <a:rPr lang="en-US" sz="1400" dirty="0" err="1">
                          <a:effectLst/>
                        </a:rPr>
                        <a:t>Mudaraba</a:t>
                      </a:r>
                      <a:r>
                        <a:rPr lang="en-US" sz="1400" dirty="0">
                          <a:effectLst/>
                        </a:rPr>
                        <a:t>; </a:t>
                      </a:r>
                      <a:r>
                        <a:rPr lang="en-US" sz="1400" dirty="0" err="1">
                          <a:effectLst/>
                        </a:rPr>
                        <a:t>Musharaka</a:t>
                      </a:r>
                      <a:r>
                        <a:rPr lang="en-US" sz="1400" dirty="0">
                          <a:effectLst/>
                        </a:rPr>
                        <a:t>; </a:t>
                      </a:r>
                      <a:r>
                        <a:rPr lang="en-US" sz="1400" dirty="0" err="1">
                          <a:effectLst/>
                        </a:rPr>
                        <a:t>Ijarah</a:t>
                      </a:r>
                      <a:r>
                        <a:rPr lang="en-US" sz="1400" dirty="0">
                          <a:effectLst/>
                        </a:rPr>
                        <a:t> and many others</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90741">
                <a:tc>
                  <a:txBody>
                    <a:bodyPr/>
                    <a:lstStyle/>
                    <a:p>
                      <a:pPr marL="0" marR="0" algn="just">
                        <a:lnSpc>
                          <a:spcPct val="115000"/>
                        </a:lnSpc>
                        <a:spcBef>
                          <a:spcPts val="0"/>
                        </a:spcBef>
                        <a:spcAft>
                          <a:spcPts val="0"/>
                        </a:spcAft>
                        <a:tabLst>
                          <a:tab pos="0" algn="l"/>
                          <a:tab pos="114300" algn="l"/>
                        </a:tabLst>
                      </a:pPr>
                      <a:r>
                        <a:rPr lang="en-US" sz="1400">
                          <a:effectLst/>
                        </a:rPr>
                        <a:t>Assiniboine Credit Union (ACU)</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a:effectLst/>
                        </a:rPr>
                        <a:t>Winnipeg, Canada </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2010</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nSpc>
                          <a:spcPct val="115000"/>
                        </a:lnSpc>
                        <a:spcBef>
                          <a:spcPts val="0"/>
                        </a:spcBef>
                        <a:spcAft>
                          <a:spcPts val="0"/>
                        </a:spcAft>
                        <a:tabLst>
                          <a:tab pos="0" algn="l"/>
                          <a:tab pos="114300" algn="l"/>
                        </a:tabLst>
                      </a:pPr>
                      <a:r>
                        <a:rPr lang="en-US" sz="1400" dirty="0">
                          <a:effectLst/>
                        </a:rPr>
                        <a:t>First bank to offer Islamic mortgage services exclusively at one of ACU’s branches</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30429">
                <a:tc>
                  <a:txBody>
                    <a:bodyPr/>
                    <a:lstStyle/>
                    <a:p>
                      <a:pPr marL="0" marR="0" algn="just">
                        <a:lnSpc>
                          <a:spcPct val="115000"/>
                        </a:lnSpc>
                        <a:spcBef>
                          <a:spcPts val="0"/>
                        </a:spcBef>
                        <a:spcAft>
                          <a:spcPts val="0"/>
                        </a:spcAft>
                        <a:tabLst>
                          <a:tab pos="0" algn="l"/>
                          <a:tab pos="114300" algn="l"/>
                        </a:tabLst>
                      </a:pPr>
                      <a:r>
                        <a:rPr lang="en-US" sz="1400">
                          <a:effectLst/>
                        </a:rPr>
                        <a:t>Islamic Credit Union of Canada (ICUC)</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a:effectLst/>
                        </a:rPr>
                        <a:t>Canada</a:t>
                      </a:r>
                      <a:endParaRPr lang="en-US"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tabLst>
                          <a:tab pos="0" algn="l"/>
                          <a:tab pos="114300" algn="l"/>
                        </a:tabLst>
                      </a:pPr>
                      <a:r>
                        <a:rPr lang="en-US" sz="1400" dirty="0">
                          <a:effectLst/>
                        </a:rPr>
                        <a:t>NA</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60000"/>
                        <a:lumOff val="40000"/>
                      </a:schemeClr>
                    </a:solidFill>
                  </a:tcPr>
                </a:tc>
                <a:tc>
                  <a:txBody>
                    <a:bodyPr/>
                    <a:lstStyle/>
                    <a:p>
                      <a:pPr marL="0" marR="0">
                        <a:lnSpc>
                          <a:spcPct val="115000"/>
                        </a:lnSpc>
                        <a:spcBef>
                          <a:spcPts val="0"/>
                        </a:spcBef>
                        <a:spcAft>
                          <a:spcPts val="0"/>
                        </a:spcAft>
                        <a:tabLst>
                          <a:tab pos="0" algn="l"/>
                          <a:tab pos="114300" algn="l"/>
                        </a:tabLst>
                      </a:pPr>
                      <a:r>
                        <a:rPr lang="en-US" sz="1400" u="sng" dirty="0">
                          <a:effectLst/>
                          <a:hlinkClick r:id="rId2"/>
                        </a:rPr>
                        <a:t>http://www.icucan.ca/home</a:t>
                      </a:r>
                      <a:r>
                        <a:rPr lang="en-US" sz="1400" dirty="0">
                          <a:effectLst/>
                        </a:rPr>
                        <a:t> </a:t>
                      </a:r>
                      <a:endPar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37953" name="Rectangle 3"/>
          <p:cNvSpPr>
            <a:spLocks noChangeArrowheads="1"/>
          </p:cNvSpPr>
          <p:nvPr/>
        </p:nvSpPr>
        <p:spPr bwMode="auto">
          <a:xfrm>
            <a:off x="457200" y="6400800"/>
            <a:ext cx="11842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1000">
                <a:latin typeface="Arial" charset="0"/>
                <a:ea typeface="Calibri" pitchFamily="34" charset="0"/>
                <a:cs typeface="Calibri" pitchFamily="34" charset="0"/>
              </a:rPr>
              <a:t>NA: Not Available</a:t>
            </a:r>
            <a:endParaRPr lang="en-US" altLang="en-US" sz="1000">
              <a:latin typeface="Arial" charset="0"/>
            </a:endParaRPr>
          </a:p>
        </p:txBody>
      </p:sp>
      <p:sp>
        <p:nvSpPr>
          <p:cNvPr id="37954" name="Rectangle 5"/>
          <p:cNvSpPr>
            <a:spLocks noChangeArrowheads="1"/>
          </p:cNvSpPr>
          <p:nvPr/>
        </p:nvSpPr>
        <p:spPr bwMode="auto">
          <a:xfrm>
            <a:off x="4044950" y="6443663"/>
            <a:ext cx="13589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1100">
                <a:latin typeface="Arial" charset="0"/>
              </a:rPr>
              <a:t>Source: Computed</a:t>
            </a:r>
          </a:p>
        </p:txBody>
      </p:sp>
      <p:sp>
        <p:nvSpPr>
          <p:cNvPr id="7" name="Title 2"/>
          <p:cNvSpPr txBox="1">
            <a:spLocks/>
          </p:cNvSpPr>
          <p:nvPr/>
        </p:nvSpPr>
        <p:spPr>
          <a:xfrm>
            <a:off x="228600" y="76200"/>
            <a:ext cx="8686800" cy="457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2000" b="1" dirty="0" smtClean="0">
                <a:cs typeface="Arial" charset="0"/>
              </a:rPr>
              <a:t> </a:t>
            </a:r>
            <a:r>
              <a:rPr lang="en-US" altLang="en-US" sz="2000" b="1" dirty="0" smtClean="0">
                <a:solidFill>
                  <a:srgbClr val="FF0000"/>
                </a:solidFill>
                <a:cs typeface="Arial" charset="0"/>
              </a:rPr>
              <a:t>Islamic Credit Unions in Muslim-majority &amp; Muslim-minority Countries</a:t>
            </a:r>
          </a:p>
        </p:txBody>
      </p:sp>
    </p:spTree>
    <p:extLst>
      <p:ext uri="{BB962C8B-B14F-4D97-AF65-F5344CB8AC3E}">
        <p14:creationId xmlns:p14="http://schemas.microsoft.com/office/powerpoint/2010/main" val="1265437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Title 6"/>
          <p:cNvSpPr>
            <a:spLocks noGrp="1"/>
          </p:cNvSpPr>
          <p:nvPr>
            <p:ph type="title"/>
          </p:nvPr>
        </p:nvSpPr>
        <p:spPr>
          <a:xfrm>
            <a:off x="457200" y="228600"/>
            <a:ext cx="8229600" cy="381000"/>
          </a:xfrm>
        </p:spPr>
        <p:txBody>
          <a:bodyPr>
            <a:normAutofit fontScale="90000"/>
          </a:bodyPr>
          <a:lstStyle/>
          <a:p>
            <a:pPr algn="ctr" eaLnBrk="1" hangingPunct="1">
              <a:defRPr/>
            </a:pPr>
            <a:r>
              <a:rPr lang="en-US" sz="2800" b="1" dirty="0" smtClean="0"/>
              <a:t>Setting up Islamic Credit Unions</a:t>
            </a:r>
          </a:p>
        </p:txBody>
      </p:sp>
      <p:sp>
        <p:nvSpPr>
          <p:cNvPr id="8" name="Text Placeholder 7"/>
          <p:cNvSpPr>
            <a:spLocks noGrp="1"/>
          </p:cNvSpPr>
          <p:nvPr>
            <p:ph idx="1"/>
          </p:nvPr>
        </p:nvSpPr>
        <p:spPr>
          <a:xfrm>
            <a:off x="457200" y="609600"/>
            <a:ext cx="8229600" cy="6096000"/>
          </a:xfrm>
          <a:prstGeom prst="rect">
            <a:avLst/>
          </a:prstGeom>
        </p:spPr>
        <p:txBody>
          <a:bodyPr rtlCol="0">
            <a:noAutofit/>
          </a:bodyPr>
          <a:lstStyle/>
          <a:p>
            <a:pPr eaLnBrk="1" fontAlgn="auto" hangingPunct="1">
              <a:spcBef>
                <a:spcPts val="200"/>
              </a:spcBef>
              <a:spcAft>
                <a:spcPts val="0"/>
              </a:spcAft>
              <a:buFont typeface="Arial" panose="020B0604020202020204" pitchFamily="34" charset="0"/>
              <a:buChar char="•"/>
              <a:defRPr/>
            </a:pPr>
            <a:r>
              <a:rPr lang="en-US" sz="2100" b="1" dirty="0" smtClean="0">
                <a:latin typeface="+mj-lt"/>
                <a:ea typeface="+mj-ea"/>
                <a:cs typeface="Arial" pitchFamily="34" charset="0"/>
              </a:rPr>
              <a:t>Conceptual Framework </a:t>
            </a:r>
            <a:r>
              <a:rPr lang="en-US" sz="2100" dirty="0" smtClean="0">
                <a:latin typeface="+mj-lt"/>
                <a:cs typeface="Arial" panose="020B0604020202020204" pitchFamily="34" charset="0"/>
              </a:rPr>
              <a:t/>
            </a:r>
            <a:br>
              <a:rPr lang="en-US" sz="2100" dirty="0" smtClean="0">
                <a:latin typeface="+mj-lt"/>
                <a:cs typeface="Arial" panose="020B0604020202020204" pitchFamily="34" charset="0"/>
              </a:rPr>
            </a:br>
            <a:r>
              <a:rPr lang="en-US" sz="2100" dirty="0" smtClean="0">
                <a:latin typeface="+mj-lt"/>
                <a:cs typeface="Arial" panose="020B0604020202020204" pitchFamily="34" charset="0"/>
              </a:rPr>
              <a:t>“Cooperate with all in what is good and pious and do not cooperate in what is sinful and wicked…” </a:t>
            </a:r>
            <a:r>
              <a:rPr lang="en-US" sz="2100" b="1" dirty="0" smtClean="0">
                <a:latin typeface="+mj-lt"/>
                <a:cs typeface="Arial" panose="020B0604020202020204" pitchFamily="34" charset="0"/>
              </a:rPr>
              <a:t>(Q-5:2) </a:t>
            </a:r>
            <a:r>
              <a:rPr lang="en-US" sz="2100" dirty="0" smtClean="0">
                <a:latin typeface="+mj-lt"/>
                <a:cs typeface="Arial" panose="020B0604020202020204" pitchFamily="34" charset="0"/>
              </a:rPr>
              <a:t>-</a:t>
            </a:r>
            <a:r>
              <a:rPr lang="en-US" sz="2100" b="1" dirty="0" smtClean="0">
                <a:latin typeface="+mj-lt"/>
                <a:cs typeface="Arial" panose="020B0604020202020204" pitchFamily="34" charset="0"/>
              </a:rPr>
              <a:t>  </a:t>
            </a:r>
            <a:r>
              <a:rPr lang="en-US" sz="2100" dirty="0" err="1" smtClean="0">
                <a:latin typeface="+mj-lt"/>
                <a:cs typeface="Arial" panose="020B0604020202020204" pitchFamily="34" charset="0"/>
              </a:rPr>
              <a:t>Ta’awoun</a:t>
            </a:r>
            <a:endParaRPr lang="en-US" sz="2100" b="1" dirty="0" smtClean="0">
              <a:solidFill>
                <a:srgbClr val="62BA46"/>
              </a:solidFill>
              <a:latin typeface="+mj-lt"/>
              <a:ea typeface="+mj-ea"/>
              <a:cs typeface="Arial" pitchFamily="34" charset="0"/>
            </a:endParaRPr>
          </a:p>
          <a:p>
            <a:pPr eaLnBrk="1" fontAlgn="auto" hangingPunct="1">
              <a:spcBef>
                <a:spcPts val="200"/>
              </a:spcBef>
              <a:spcAft>
                <a:spcPts val="0"/>
              </a:spcAft>
              <a:buFont typeface="Arial" panose="020B0604020202020204" pitchFamily="34" charset="0"/>
              <a:buChar char="•"/>
              <a:defRPr/>
            </a:pPr>
            <a:r>
              <a:rPr lang="en-US" sz="2100" b="1" dirty="0" smtClean="0">
                <a:latin typeface="+mj-lt"/>
                <a:ea typeface="+mj-ea"/>
                <a:cs typeface="Arial" pitchFamily="34" charset="0"/>
              </a:rPr>
              <a:t>Legal Framework </a:t>
            </a:r>
            <a:r>
              <a:rPr lang="en-US" sz="2100" dirty="0" smtClean="0">
                <a:latin typeface="+mj-lt"/>
                <a:cs typeface="Arial" panose="020B0604020202020204" pitchFamily="34" charset="0"/>
              </a:rPr>
              <a:t>–</a:t>
            </a:r>
            <a:r>
              <a:rPr lang="en-US" sz="2100" b="1" dirty="0" smtClean="0">
                <a:solidFill>
                  <a:srgbClr val="62BA46"/>
                </a:solidFill>
                <a:latin typeface="+mj-lt"/>
                <a:ea typeface="+mj-ea"/>
                <a:cs typeface="Arial" pitchFamily="34" charset="0"/>
              </a:rPr>
              <a:t> </a:t>
            </a:r>
            <a:r>
              <a:rPr lang="en-US" sz="2100" dirty="0" smtClean="0">
                <a:latin typeface="+mj-lt"/>
                <a:cs typeface="Arial" panose="020B0604020202020204" pitchFamily="34" charset="0"/>
              </a:rPr>
              <a:t>Easy formation, less regulated than other corporate sector (Cooperatives Act ,Credit Union Act); Shari'ah-compliant - WOCCU </a:t>
            </a:r>
          </a:p>
          <a:p>
            <a:pPr eaLnBrk="1" fontAlgn="auto" hangingPunct="1">
              <a:spcBef>
                <a:spcPts val="200"/>
              </a:spcBef>
              <a:spcAft>
                <a:spcPts val="0"/>
              </a:spcAft>
              <a:buFont typeface="Arial" panose="020B0604020202020204" pitchFamily="34" charset="0"/>
              <a:buChar char="•"/>
              <a:defRPr/>
            </a:pPr>
            <a:r>
              <a:rPr lang="en-US" sz="2100" b="1" dirty="0" smtClean="0">
                <a:latin typeface="+mj-lt"/>
                <a:cs typeface="Arial" panose="020B0604020202020204" pitchFamily="34" charset="0"/>
              </a:rPr>
              <a:t>Values-based model  </a:t>
            </a:r>
            <a:r>
              <a:rPr lang="en-US" sz="2100" dirty="0" smtClean="0">
                <a:latin typeface="+mj-lt"/>
                <a:cs typeface="Arial" panose="020B0604020202020204" pitchFamily="34" charset="0"/>
              </a:rPr>
              <a:t>-</a:t>
            </a:r>
            <a:r>
              <a:rPr lang="en-US" sz="2100" b="1" dirty="0" smtClean="0">
                <a:latin typeface="+mj-lt"/>
                <a:cs typeface="Arial" panose="020B0604020202020204" pitchFamily="34" charset="0"/>
              </a:rPr>
              <a:t> </a:t>
            </a:r>
            <a:r>
              <a:rPr lang="en-US" sz="2100" dirty="0" smtClean="0">
                <a:latin typeface="+mj-lt"/>
                <a:cs typeface="Arial" panose="020B0604020202020204" pitchFamily="34" charset="0"/>
              </a:rPr>
              <a:t>IF </a:t>
            </a:r>
            <a:r>
              <a:rPr lang="en-US" sz="2100" dirty="0">
                <a:latin typeface="+mj-lt"/>
                <a:cs typeface="Arial" panose="020B0604020202020204" pitchFamily="34" charset="0"/>
              </a:rPr>
              <a:t>based on Islamic </a:t>
            </a:r>
            <a:r>
              <a:rPr lang="en-US" sz="2100" dirty="0" smtClean="0">
                <a:latin typeface="+mj-lt"/>
                <a:cs typeface="Arial" panose="020B0604020202020204" pitchFamily="34" charset="0"/>
              </a:rPr>
              <a:t>ethics/values: justice, sharing, solidarity</a:t>
            </a:r>
          </a:p>
          <a:p>
            <a:pPr lvl="1" eaLnBrk="1" fontAlgn="auto" hangingPunct="1">
              <a:spcBef>
                <a:spcPts val="200"/>
              </a:spcBef>
              <a:spcAft>
                <a:spcPts val="0"/>
              </a:spcAft>
              <a:buFont typeface="Arial" panose="020B0604020202020204" pitchFamily="34" charset="0"/>
              <a:buChar char="–"/>
              <a:defRPr/>
            </a:pPr>
            <a:r>
              <a:rPr lang="en-US" sz="2100" dirty="0" smtClean="0">
                <a:latin typeface="+mj-lt"/>
                <a:cs typeface="Arial" panose="020B0604020202020204" pitchFamily="34" charset="0"/>
              </a:rPr>
              <a:t>Coop </a:t>
            </a:r>
            <a:r>
              <a:rPr lang="en-US" sz="2100" dirty="0">
                <a:latin typeface="+mj-lt"/>
                <a:cs typeface="Arial" panose="020B0604020202020204" pitchFamily="34" charset="0"/>
              </a:rPr>
              <a:t>based on values: honesty, equity, solidarity</a:t>
            </a:r>
            <a:r>
              <a:rPr lang="en-US" sz="2100" dirty="0" smtClean="0">
                <a:latin typeface="+mj-lt"/>
                <a:cs typeface="Arial" panose="020B0604020202020204" pitchFamily="34" charset="0"/>
              </a:rPr>
              <a:t>,  self-help, mutual-help etc.</a:t>
            </a:r>
            <a:endParaRPr lang="en-US" sz="2100" dirty="0">
              <a:latin typeface="+mj-lt"/>
              <a:cs typeface="Arial" panose="020B0604020202020204" pitchFamily="34" charset="0"/>
            </a:endParaRPr>
          </a:p>
          <a:p>
            <a:pPr eaLnBrk="1" fontAlgn="auto" hangingPunct="1">
              <a:spcBef>
                <a:spcPts val="200"/>
              </a:spcBef>
              <a:spcAft>
                <a:spcPts val="0"/>
              </a:spcAft>
              <a:buFont typeface="Arial" panose="020B0604020202020204" pitchFamily="34" charset="0"/>
              <a:buChar char="•"/>
              <a:defRPr/>
            </a:pPr>
            <a:r>
              <a:rPr lang="en-US" sz="2100" b="1" dirty="0">
                <a:latin typeface="+mj-lt"/>
                <a:cs typeface="Arial" panose="020B0604020202020204" pitchFamily="34" charset="0"/>
              </a:rPr>
              <a:t>Common bond </a:t>
            </a:r>
            <a:r>
              <a:rPr lang="en-US" sz="2100" dirty="0">
                <a:latin typeface="+mj-lt"/>
                <a:cs typeface="Arial" panose="020B0604020202020204" pitchFamily="34" charset="0"/>
              </a:rPr>
              <a:t>- </a:t>
            </a:r>
            <a:r>
              <a:rPr lang="en-US" sz="2100" b="1" dirty="0" smtClean="0">
                <a:latin typeface="+mj-lt"/>
                <a:cs typeface="Arial" panose="020B0604020202020204" pitchFamily="34" charset="0"/>
              </a:rPr>
              <a:t>IB </a:t>
            </a:r>
            <a:endParaRPr lang="en-US" sz="2100" b="1" dirty="0">
              <a:latin typeface="+mj-lt"/>
              <a:cs typeface="Arial" panose="020B0604020202020204" pitchFamily="34" charset="0"/>
            </a:endParaRPr>
          </a:p>
          <a:p>
            <a:pPr eaLnBrk="1" fontAlgn="auto" hangingPunct="1">
              <a:spcBef>
                <a:spcPts val="200"/>
              </a:spcBef>
              <a:spcAft>
                <a:spcPts val="0"/>
              </a:spcAft>
              <a:buFont typeface="Arial" panose="020B0604020202020204" pitchFamily="34" charset="0"/>
              <a:buChar char="•"/>
              <a:defRPr/>
            </a:pPr>
            <a:r>
              <a:rPr lang="en-US" sz="2100" b="1" dirty="0">
                <a:latin typeface="+mj-lt"/>
                <a:cs typeface="Arial" panose="020B0604020202020204" pitchFamily="34" charset="0"/>
              </a:rPr>
              <a:t>CBO </a:t>
            </a:r>
            <a:r>
              <a:rPr lang="en-US" sz="2100" b="1" dirty="0" smtClean="0">
                <a:latin typeface="+mj-lt"/>
                <a:cs typeface="Arial" panose="020B0604020202020204" pitchFamily="34" charset="0"/>
              </a:rPr>
              <a:t>/ Member-owned </a:t>
            </a:r>
            <a:r>
              <a:rPr lang="en-US" sz="2100" b="1" dirty="0">
                <a:latin typeface="+mj-lt"/>
                <a:cs typeface="Arial" panose="020B0604020202020204" pitchFamily="34" charset="0"/>
              </a:rPr>
              <a:t>organization </a:t>
            </a:r>
          </a:p>
          <a:p>
            <a:pPr eaLnBrk="1" fontAlgn="auto" hangingPunct="1">
              <a:spcBef>
                <a:spcPts val="200"/>
              </a:spcBef>
              <a:spcAft>
                <a:spcPts val="0"/>
              </a:spcAft>
              <a:buFont typeface="Arial" panose="020B0604020202020204" pitchFamily="34" charset="0"/>
              <a:buChar char="•"/>
              <a:defRPr/>
            </a:pPr>
            <a:r>
              <a:rPr lang="en-US" sz="2100" b="1" dirty="0">
                <a:latin typeface="+mj-lt"/>
                <a:cs typeface="Arial" panose="020B0604020202020204" pitchFamily="34" charset="0"/>
              </a:rPr>
              <a:t>Small seed capital </a:t>
            </a:r>
            <a:r>
              <a:rPr lang="en-US" sz="2100" dirty="0" smtClean="0">
                <a:latin typeface="+mj-lt"/>
                <a:cs typeface="Arial" panose="020B0604020202020204" pitchFamily="34" charset="0"/>
              </a:rPr>
              <a:t>– </a:t>
            </a:r>
            <a:r>
              <a:rPr lang="en-US" sz="2100" dirty="0" smtClean="0">
                <a:latin typeface="+mj-lt"/>
                <a:cs typeface="Arial" panose="020B0604020202020204" pitchFamily="34" charset="0"/>
              </a:rPr>
              <a:t>SVG </a:t>
            </a:r>
            <a:endParaRPr lang="en-US" sz="2100" dirty="0">
              <a:latin typeface="+mj-lt"/>
              <a:cs typeface="Arial" panose="020B0604020202020204" pitchFamily="34" charset="0"/>
            </a:endParaRPr>
          </a:p>
          <a:p>
            <a:pPr eaLnBrk="1" fontAlgn="auto" hangingPunct="1">
              <a:spcBef>
                <a:spcPts val="200"/>
              </a:spcBef>
              <a:spcAft>
                <a:spcPts val="0"/>
              </a:spcAft>
              <a:buFont typeface="Arial" panose="020B0604020202020204" pitchFamily="34" charset="0"/>
              <a:buChar char="•"/>
              <a:defRPr/>
            </a:pPr>
            <a:r>
              <a:rPr lang="en-US" sz="2100" b="1" dirty="0">
                <a:latin typeface="+mj-lt"/>
                <a:cs typeface="Arial" panose="020B0604020202020204" pitchFamily="34" charset="0"/>
              </a:rPr>
              <a:t>Incentives &amp; Benefits </a:t>
            </a:r>
            <a:r>
              <a:rPr lang="en-US" sz="2100" dirty="0">
                <a:latin typeface="+mj-lt"/>
                <a:cs typeface="Arial" panose="020B0604020202020204" pitchFamily="34" charset="0"/>
              </a:rPr>
              <a:t>– Tax Relief </a:t>
            </a:r>
            <a:endParaRPr lang="en-US" sz="2100" dirty="0" smtClean="0">
              <a:latin typeface="+mj-lt"/>
              <a:cs typeface="Arial" panose="020B0604020202020204" pitchFamily="34" charset="0"/>
            </a:endParaRPr>
          </a:p>
          <a:p>
            <a:pPr eaLnBrk="1" fontAlgn="auto" hangingPunct="1">
              <a:spcBef>
                <a:spcPts val="200"/>
              </a:spcBef>
              <a:spcAft>
                <a:spcPts val="0"/>
              </a:spcAft>
              <a:buFont typeface="Arial" panose="020B0604020202020204" pitchFamily="34" charset="0"/>
              <a:buChar char="•"/>
              <a:defRPr/>
            </a:pPr>
            <a:r>
              <a:rPr lang="en-US" sz="2100" b="1" dirty="0" smtClean="0">
                <a:latin typeface="+mj-lt"/>
                <a:cs typeface="Arial" panose="020B0604020202020204" pitchFamily="34" charset="0"/>
              </a:rPr>
              <a:t>Multi-purpose</a:t>
            </a:r>
            <a:r>
              <a:rPr lang="en-US" sz="2100" dirty="0" smtClean="0">
                <a:latin typeface="+mj-lt"/>
                <a:cs typeface="Arial" panose="020B0604020202020204" pitchFamily="34" charset="0"/>
              </a:rPr>
              <a:t> </a:t>
            </a:r>
            <a:r>
              <a:rPr lang="en-US" sz="2100" dirty="0">
                <a:latin typeface="+mj-lt"/>
                <a:cs typeface="Arial" panose="020B0604020202020204" pitchFamily="34" charset="0"/>
              </a:rPr>
              <a:t>- open to various types of economic activity</a:t>
            </a:r>
          </a:p>
          <a:p>
            <a:pPr eaLnBrk="1" fontAlgn="auto" hangingPunct="1">
              <a:spcBef>
                <a:spcPts val="200"/>
              </a:spcBef>
              <a:spcAft>
                <a:spcPts val="0"/>
              </a:spcAft>
              <a:buFont typeface="Arial" panose="020B0604020202020204" pitchFamily="34" charset="0"/>
              <a:buChar char="•"/>
              <a:defRPr/>
            </a:pPr>
            <a:r>
              <a:rPr lang="en-US" sz="2100" b="1" dirty="0">
                <a:latin typeface="+mj-lt"/>
                <a:cs typeface="Arial" panose="020B0604020202020204" pitchFamily="34" charset="0"/>
              </a:rPr>
              <a:t>Broaden ownership of business </a:t>
            </a:r>
            <a:endParaRPr lang="en-US" sz="2100" b="1" dirty="0" smtClean="0">
              <a:latin typeface="+mj-lt"/>
              <a:cs typeface="Arial" panose="020B0604020202020204" pitchFamily="34" charset="0"/>
            </a:endParaRPr>
          </a:p>
          <a:p>
            <a:pPr eaLnBrk="1" fontAlgn="auto" hangingPunct="1">
              <a:spcBef>
                <a:spcPts val="200"/>
              </a:spcBef>
              <a:spcAft>
                <a:spcPts val="0"/>
              </a:spcAft>
              <a:buFont typeface="Arial" panose="020B0604020202020204" pitchFamily="34" charset="0"/>
              <a:buChar char="•"/>
              <a:defRPr/>
            </a:pPr>
            <a:r>
              <a:rPr lang="en-US" sz="2100" b="1" dirty="0" smtClean="0">
                <a:latin typeface="+mj-lt"/>
                <a:cs typeface="Arial" panose="020B0604020202020204" pitchFamily="34" charset="0"/>
              </a:rPr>
              <a:t>Reduce </a:t>
            </a:r>
            <a:r>
              <a:rPr lang="en-US" sz="2100" b="1" dirty="0">
                <a:latin typeface="+mj-lt"/>
                <a:cs typeface="Arial" panose="020B0604020202020204" pitchFamily="34" charset="0"/>
              </a:rPr>
              <a:t>concentration of  </a:t>
            </a:r>
            <a:r>
              <a:rPr lang="en-US" sz="2100" b="1" dirty="0" smtClean="0">
                <a:latin typeface="+mj-lt"/>
                <a:cs typeface="Arial" panose="020B0604020202020204" pitchFamily="34" charset="0"/>
              </a:rPr>
              <a:t>wealth </a:t>
            </a:r>
            <a:endParaRPr lang="en-US" sz="2100" b="1" dirty="0">
              <a:latin typeface="+mj-lt"/>
              <a:cs typeface="Arial" panose="020B0604020202020204" pitchFamily="34" charset="0"/>
            </a:endParaRPr>
          </a:p>
          <a:p>
            <a:pPr eaLnBrk="1" fontAlgn="auto" hangingPunct="1">
              <a:spcBef>
                <a:spcPts val="200"/>
              </a:spcBef>
              <a:spcAft>
                <a:spcPts val="0"/>
              </a:spcAft>
              <a:buFont typeface="Arial" panose="020B0604020202020204" pitchFamily="34" charset="0"/>
              <a:buChar char="•"/>
              <a:defRPr/>
            </a:pPr>
            <a:r>
              <a:rPr lang="en-US" sz="2100" b="1" dirty="0" err="1">
                <a:latin typeface="+mj-lt"/>
                <a:cs typeface="Arial" panose="020B0604020202020204" pitchFamily="34" charset="0"/>
              </a:rPr>
              <a:t>Democratisation</a:t>
            </a:r>
            <a:r>
              <a:rPr lang="en-US" sz="2100" dirty="0">
                <a:latin typeface="+mj-lt"/>
                <a:cs typeface="Arial" panose="020B0604020202020204" pitchFamily="34" charset="0"/>
              </a:rPr>
              <a:t> of the  </a:t>
            </a:r>
            <a:r>
              <a:rPr lang="en-US" sz="2100" dirty="0" smtClean="0">
                <a:latin typeface="+mj-lt"/>
                <a:cs typeface="Arial" panose="020B0604020202020204" pitchFamily="34" charset="0"/>
              </a:rPr>
              <a:t>Islamic Financial System </a:t>
            </a:r>
            <a:r>
              <a:rPr lang="en-US" sz="2100" dirty="0">
                <a:latin typeface="+mj-lt"/>
                <a:cs typeface="Arial" panose="020B0604020202020204" pitchFamily="34" charset="0"/>
              </a:rPr>
              <a:t>(</a:t>
            </a:r>
            <a:r>
              <a:rPr lang="en-US" sz="2100" dirty="0" smtClean="0">
                <a:latin typeface="+mj-lt"/>
                <a:cs typeface="Arial" panose="020B0604020202020204" pitchFamily="34" charset="0"/>
              </a:rPr>
              <a:t>SMF Inst</a:t>
            </a:r>
            <a:r>
              <a:rPr lang="en-US" sz="2100" dirty="0">
                <a:latin typeface="+mj-lt"/>
                <a:cs typeface="Arial" panose="020B0604020202020204" pitchFamily="34" charset="0"/>
              </a:rPr>
              <a:t>.)</a:t>
            </a:r>
          </a:p>
          <a:p>
            <a:pPr eaLnBrk="1" fontAlgn="auto" hangingPunct="1">
              <a:spcBef>
                <a:spcPts val="200"/>
              </a:spcBef>
              <a:spcAft>
                <a:spcPts val="0"/>
              </a:spcAft>
              <a:buFont typeface="Arial" panose="020B0604020202020204" pitchFamily="34" charset="0"/>
              <a:buChar char="•"/>
              <a:defRPr/>
            </a:pPr>
            <a:endParaRPr lang="en-US" sz="2100" dirty="0">
              <a:latin typeface="+mj-lt"/>
            </a:endParaRPr>
          </a:p>
        </p:txBody>
      </p:sp>
    </p:spTree>
    <p:extLst>
      <p:ext uri="{BB962C8B-B14F-4D97-AF65-F5344CB8AC3E}">
        <p14:creationId xmlns:p14="http://schemas.microsoft.com/office/powerpoint/2010/main" val="3785700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4294967295"/>
          </p:nvPr>
        </p:nvSpPr>
        <p:spPr>
          <a:xfrm>
            <a:off x="457200" y="1143000"/>
            <a:ext cx="8610600" cy="5638800"/>
          </a:xfrm>
          <a:prstGeom prst="rect">
            <a:avLst/>
          </a:prstGeom>
        </p:spPr>
        <p:txBody>
          <a:bodyPr rtlCol="0">
            <a:noAutofit/>
          </a:bodyPr>
          <a:lstStyle/>
          <a:p>
            <a:pPr marL="287338" indent="-287338" algn="just" eaLnBrk="1" fontAlgn="auto" hangingPunct="1">
              <a:spcBef>
                <a:spcPts val="200"/>
              </a:spcBef>
              <a:spcAft>
                <a:spcPts val="0"/>
              </a:spcAft>
              <a:buFont typeface="Arial" panose="020B0604020202020204" pitchFamily="34" charset="0"/>
              <a:buChar char="•"/>
              <a:defRPr/>
            </a:pPr>
            <a:r>
              <a:rPr lang="en-US" altLang="en-US" sz="2000" b="1" dirty="0">
                <a:latin typeface="+mj-lt"/>
                <a:cs typeface="Arial" panose="020B0604020202020204" pitchFamily="34" charset="0"/>
              </a:rPr>
              <a:t>Founder members </a:t>
            </a:r>
            <a:r>
              <a:rPr lang="en-US" altLang="en-US" sz="2000" dirty="0" smtClean="0">
                <a:latin typeface="+mj-lt"/>
                <a:cs typeface="Arial" panose="020B0604020202020204" pitchFamily="34" charset="0"/>
              </a:rPr>
              <a:t>-</a:t>
            </a:r>
            <a:r>
              <a:rPr lang="en-US" altLang="en-US" sz="2000" b="1" dirty="0" smtClean="0">
                <a:latin typeface="+mj-lt"/>
                <a:cs typeface="Arial" panose="020B0604020202020204" pitchFamily="34" charset="0"/>
              </a:rPr>
              <a:t> </a:t>
            </a:r>
            <a:r>
              <a:rPr lang="en-US" altLang="en-US" sz="2000" dirty="0" smtClean="0">
                <a:latin typeface="+mj-lt"/>
                <a:cs typeface="Arial" panose="020B0604020202020204" pitchFamily="34" charset="0"/>
              </a:rPr>
              <a:t>Initial </a:t>
            </a:r>
            <a:r>
              <a:rPr lang="en-US" altLang="en-US" sz="2000" dirty="0">
                <a:latin typeface="+mj-lt"/>
                <a:cs typeface="Arial" panose="020B0604020202020204" pitchFamily="34" charset="0"/>
              </a:rPr>
              <a:t>contribution of </a:t>
            </a:r>
            <a:r>
              <a:rPr lang="en-US" altLang="en-US" sz="2000" dirty="0" smtClean="0">
                <a:latin typeface="+mj-lt"/>
                <a:cs typeface="Arial" panose="020B0604020202020204" pitchFamily="34" charset="0"/>
              </a:rPr>
              <a:t>those who </a:t>
            </a:r>
            <a:r>
              <a:rPr lang="en-US" altLang="en-US" sz="2000" dirty="0">
                <a:latin typeface="+mj-lt"/>
                <a:cs typeface="Arial" panose="020B0604020202020204" pitchFamily="34" charset="0"/>
              </a:rPr>
              <a:t>are conscientious and committed people to provide an alternative to the interest-based </a:t>
            </a:r>
            <a:r>
              <a:rPr lang="en-US" altLang="en-US" sz="2000" dirty="0" smtClean="0">
                <a:latin typeface="+mj-lt"/>
                <a:cs typeface="Arial" panose="020B0604020202020204" pitchFamily="34" charset="0"/>
              </a:rPr>
              <a:t>institution</a:t>
            </a:r>
            <a:endParaRPr lang="en-US" altLang="en-US" sz="2000" dirty="0">
              <a:latin typeface="+mj-lt"/>
              <a:cs typeface="Arial" panose="020B0604020202020204" pitchFamily="34" charset="0"/>
            </a:endParaRPr>
          </a:p>
          <a:p>
            <a:pPr marL="273050" lvl="2" indent="-273050" algn="just" eaLnBrk="1" fontAlgn="auto" hangingPunct="1">
              <a:spcBef>
                <a:spcPts val="200"/>
              </a:spcBef>
              <a:spcAft>
                <a:spcPts val="0"/>
              </a:spcAft>
              <a:buClr>
                <a:schemeClr val="accent1"/>
              </a:buClr>
              <a:buFont typeface="Arial" panose="020B0604020202020204" pitchFamily="34" charset="0"/>
              <a:buChar char="•"/>
              <a:defRPr/>
            </a:pPr>
            <a:r>
              <a:rPr lang="en-US" altLang="en-US" sz="2000" b="1" dirty="0" smtClean="0">
                <a:latin typeface="+mj-lt"/>
                <a:cs typeface="Arial" panose="020B0604020202020204" pitchFamily="34" charset="0"/>
              </a:rPr>
              <a:t>Democratic </a:t>
            </a:r>
            <a:r>
              <a:rPr lang="en-US" altLang="en-US" sz="2000" b="1" dirty="0">
                <a:latin typeface="+mj-lt"/>
                <a:cs typeface="Arial" panose="020B0604020202020204" pitchFamily="34" charset="0"/>
              </a:rPr>
              <a:t>Structure / </a:t>
            </a:r>
            <a:r>
              <a:rPr lang="en-US" altLang="en-US" sz="2000" b="1" dirty="0" smtClean="0">
                <a:latin typeface="+mj-lt"/>
                <a:cs typeface="Arial" panose="020B0604020202020204" pitchFamily="34" charset="0"/>
              </a:rPr>
              <a:t>Management / Board </a:t>
            </a:r>
            <a:r>
              <a:rPr lang="en-US" altLang="en-US" sz="2000" b="1" dirty="0">
                <a:latin typeface="+mj-lt"/>
                <a:cs typeface="Arial" panose="020B0604020202020204" pitchFamily="34" charset="0"/>
              </a:rPr>
              <a:t>&amp; </a:t>
            </a:r>
            <a:r>
              <a:rPr lang="en-US" altLang="en-US" sz="2000" b="1" dirty="0" smtClean="0">
                <a:latin typeface="+mj-lt"/>
                <a:cs typeface="Arial" panose="020B0604020202020204" pitchFamily="34" charset="0"/>
              </a:rPr>
              <a:t>Sub-committees</a:t>
            </a:r>
          </a:p>
          <a:p>
            <a:pPr marL="273050" lvl="2" indent="-273050" algn="just" eaLnBrk="1" fontAlgn="auto" hangingPunct="1">
              <a:spcBef>
                <a:spcPts val="200"/>
              </a:spcBef>
              <a:spcAft>
                <a:spcPts val="0"/>
              </a:spcAft>
              <a:buClr>
                <a:schemeClr val="accent1"/>
              </a:buClr>
              <a:buFont typeface="Arial" panose="020B0604020202020204" pitchFamily="34" charset="0"/>
              <a:buChar char="•"/>
              <a:defRPr/>
            </a:pPr>
            <a:r>
              <a:rPr lang="en-US" altLang="en-US" sz="2000" b="1" dirty="0" smtClean="0">
                <a:latin typeface="+mj-lt"/>
                <a:cs typeface="Arial" panose="020B0604020202020204" pitchFamily="34" charset="0"/>
              </a:rPr>
              <a:t>Shareholdings </a:t>
            </a:r>
            <a:r>
              <a:rPr lang="en-US" altLang="en-US" sz="2000" b="1" dirty="0">
                <a:latin typeface="+mj-lt"/>
                <a:cs typeface="Arial" panose="020B0604020202020204" pitchFamily="34" charset="0"/>
              </a:rPr>
              <a:t>/ </a:t>
            </a:r>
            <a:r>
              <a:rPr lang="en-US" altLang="en-US" sz="2000" b="1" dirty="0" smtClean="0">
                <a:latin typeface="+mj-lt"/>
                <a:cs typeface="Arial" panose="020B0604020202020204" pitchFamily="34" charset="0"/>
              </a:rPr>
              <a:t>Membership / Financial inclusion / Returns</a:t>
            </a:r>
          </a:p>
          <a:p>
            <a:pPr marL="730250" lvl="3" indent="-273050" algn="just" eaLnBrk="1" fontAlgn="auto" hangingPunct="1">
              <a:spcBef>
                <a:spcPts val="200"/>
              </a:spcBef>
              <a:spcAft>
                <a:spcPts val="0"/>
              </a:spcAft>
              <a:buClr>
                <a:schemeClr val="accent1"/>
              </a:buClr>
              <a:buFont typeface="Arial" panose="020B0604020202020204" pitchFamily="34" charset="0"/>
              <a:buChar char="–"/>
              <a:defRPr/>
            </a:pPr>
            <a:r>
              <a:rPr lang="en-US" altLang="en-US" dirty="0" smtClean="0">
                <a:latin typeface="+mj-lt"/>
                <a:cs typeface="Arial" panose="020B0604020202020204" pitchFamily="34" charset="0"/>
              </a:rPr>
              <a:t>Open </a:t>
            </a:r>
            <a:r>
              <a:rPr lang="en-US" altLang="en-US" dirty="0">
                <a:latin typeface="+mj-lt"/>
                <a:cs typeface="Arial" panose="020B0604020202020204" pitchFamily="34" charset="0"/>
              </a:rPr>
              <a:t>to people from all walks of life, </a:t>
            </a:r>
            <a:r>
              <a:rPr lang="en-US" altLang="en-US" dirty="0" smtClean="0">
                <a:latin typeface="+mj-lt"/>
                <a:cs typeface="Arial" panose="020B0604020202020204" pitchFamily="34" charset="0"/>
              </a:rPr>
              <a:t>established </a:t>
            </a:r>
            <a:r>
              <a:rPr lang="en-US" altLang="en-US" dirty="0">
                <a:latin typeface="+mj-lt"/>
                <a:cs typeface="Arial" panose="020B0604020202020204" pitchFamily="34" charset="0"/>
              </a:rPr>
              <a:t>by the people, for the </a:t>
            </a:r>
            <a:r>
              <a:rPr lang="en-US" altLang="en-US" dirty="0" smtClean="0">
                <a:latin typeface="+mj-lt"/>
                <a:cs typeface="Arial" panose="020B0604020202020204" pitchFamily="34" charset="0"/>
              </a:rPr>
              <a:t>people</a:t>
            </a:r>
            <a:endParaRPr lang="en-US" altLang="en-US" dirty="0">
              <a:latin typeface="+mj-lt"/>
              <a:cs typeface="Arial" panose="020B0604020202020204" pitchFamily="34" charset="0"/>
            </a:endParaRPr>
          </a:p>
          <a:p>
            <a:pPr marL="730250" lvl="3" indent="-273050" algn="just" eaLnBrk="1" fontAlgn="auto" hangingPunct="1">
              <a:spcBef>
                <a:spcPts val="200"/>
              </a:spcBef>
              <a:spcAft>
                <a:spcPts val="0"/>
              </a:spcAft>
              <a:buClr>
                <a:schemeClr val="accent1"/>
              </a:buClr>
              <a:buFont typeface="Arial" panose="020B0604020202020204" pitchFamily="34" charset="0"/>
              <a:buChar char="–"/>
              <a:defRPr/>
            </a:pPr>
            <a:r>
              <a:rPr lang="en-US" b="1" dirty="0" smtClean="0">
                <a:latin typeface="+mj-lt"/>
                <a:cs typeface="Arial" panose="020B0604020202020204" pitchFamily="34" charset="0"/>
              </a:rPr>
              <a:t>CBO </a:t>
            </a:r>
            <a:r>
              <a:rPr lang="en-US" dirty="0" smtClean="0">
                <a:latin typeface="+mj-lt"/>
                <a:cs typeface="Arial" panose="020B0604020202020204" pitchFamily="34" charset="0"/>
              </a:rPr>
              <a:t>- </a:t>
            </a:r>
            <a:r>
              <a:rPr lang="en-US" altLang="en-US" dirty="0" smtClean="0">
                <a:latin typeface="+mj-lt"/>
                <a:cs typeface="Arial" panose="020B0604020202020204" pitchFamily="34" charset="0"/>
              </a:rPr>
              <a:t>Member-owned </a:t>
            </a:r>
            <a:r>
              <a:rPr lang="en-US" altLang="en-US" dirty="0">
                <a:latin typeface="+mj-lt"/>
                <a:cs typeface="Arial" panose="020B0604020202020204" pitchFamily="34" charset="0"/>
              </a:rPr>
              <a:t>society where the spirit of ownership </a:t>
            </a:r>
            <a:r>
              <a:rPr lang="en-US" altLang="en-US" dirty="0" smtClean="0">
                <a:latin typeface="+mj-lt"/>
                <a:cs typeface="Arial" panose="020B0604020202020204" pitchFamily="34" charset="0"/>
              </a:rPr>
              <a:t>and  sense </a:t>
            </a:r>
            <a:r>
              <a:rPr lang="en-US" altLang="en-US" dirty="0">
                <a:latin typeface="+mj-lt"/>
                <a:cs typeface="Arial" panose="020B0604020202020204" pitchFamily="34" charset="0"/>
              </a:rPr>
              <a:t>of belonging to an Islamic financial institution will be present. </a:t>
            </a:r>
          </a:p>
          <a:p>
            <a:pPr marL="730250" lvl="3" indent="-273050" algn="just" eaLnBrk="1" fontAlgn="auto" hangingPunct="1">
              <a:spcBef>
                <a:spcPts val="200"/>
              </a:spcBef>
              <a:spcAft>
                <a:spcPts val="0"/>
              </a:spcAft>
              <a:buClr>
                <a:schemeClr val="accent1"/>
              </a:buClr>
              <a:buFont typeface="Arial" panose="020B0604020202020204" pitchFamily="34" charset="0"/>
              <a:buChar char="–"/>
              <a:defRPr/>
            </a:pPr>
            <a:r>
              <a:rPr lang="en-US" altLang="en-US" b="1" dirty="0">
                <a:latin typeface="+mj-lt"/>
                <a:cs typeface="Arial" panose="020B0604020202020204" pitchFamily="34" charset="0"/>
              </a:rPr>
              <a:t>Financial dignity </a:t>
            </a:r>
            <a:r>
              <a:rPr lang="en-US" altLang="en-US" dirty="0">
                <a:latin typeface="+mj-lt"/>
                <a:cs typeface="Arial" panose="020B0604020202020204" pitchFamily="34" charset="0"/>
              </a:rPr>
              <a:t>by mobilizing </a:t>
            </a:r>
            <a:r>
              <a:rPr lang="en-US" altLang="en-US" dirty="0" smtClean="0">
                <a:latin typeface="+mj-lt"/>
                <a:cs typeface="Arial" panose="020B0604020202020204" pitchFamily="34" charset="0"/>
              </a:rPr>
              <a:t>capital/funds  from the community/members - shares</a:t>
            </a:r>
            <a:r>
              <a:rPr lang="en-US" altLang="en-US" dirty="0">
                <a:latin typeface="+mj-lt"/>
                <a:cs typeface="Arial" panose="020B0604020202020204" pitchFamily="34" charset="0"/>
              </a:rPr>
              <a:t>, savings and </a:t>
            </a:r>
            <a:r>
              <a:rPr lang="en-US" altLang="en-US" dirty="0" smtClean="0">
                <a:latin typeface="+mj-lt"/>
                <a:cs typeface="Arial" panose="020B0604020202020204" pitchFamily="34" charset="0"/>
              </a:rPr>
              <a:t>deposits  and o</a:t>
            </a:r>
            <a:r>
              <a:rPr lang="en-US" dirty="0" smtClean="0">
                <a:latin typeface="+mj-lt"/>
                <a:cs typeface="Arial" panose="020B0604020202020204" pitchFamily="34" charset="0"/>
              </a:rPr>
              <a:t>ffering </a:t>
            </a:r>
            <a:r>
              <a:rPr lang="en-US" dirty="0">
                <a:latin typeface="+mj-lt"/>
                <a:cs typeface="Arial" panose="020B0604020202020204" pitchFamily="34" charset="0"/>
              </a:rPr>
              <a:t>financial services to those who lack access to financial </a:t>
            </a:r>
            <a:r>
              <a:rPr lang="en-US" dirty="0" smtClean="0">
                <a:latin typeface="+mj-lt"/>
                <a:cs typeface="Arial" panose="020B0604020202020204" pitchFamily="34" charset="0"/>
              </a:rPr>
              <a:t>services</a:t>
            </a:r>
            <a:endParaRPr lang="en-US" altLang="en-US" dirty="0" smtClean="0">
              <a:latin typeface="+mj-lt"/>
              <a:cs typeface="Arial" panose="020B0604020202020204" pitchFamily="34" charset="0"/>
            </a:endParaRPr>
          </a:p>
          <a:p>
            <a:pPr marL="730250" lvl="3" indent="-273050" algn="just" eaLnBrk="1" fontAlgn="auto" hangingPunct="1">
              <a:spcBef>
                <a:spcPts val="200"/>
              </a:spcBef>
              <a:spcAft>
                <a:spcPts val="0"/>
              </a:spcAft>
              <a:buClr>
                <a:schemeClr val="accent1"/>
              </a:buClr>
              <a:buFont typeface="Arial" panose="020B0604020202020204" pitchFamily="34" charset="0"/>
              <a:buChar char="–"/>
              <a:defRPr/>
            </a:pPr>
            <a:r>
              <a:rPr lang="en-US" altLang="en-US" dirty="0" smtClean="0">
                <a:latin typeface="+mj-lt"/>
                <a:cs typeface="Arial" panose="020B0604020202020204" pitchFamily="34" charset="0"/>
              </a:rPr>
              <a:t>Not-for-profit-maximization - reasonable </a:t>
            </a:r>
            <a:r>
              <a:rPr lang="en-US" altLang="en-US" dirty="0">
                <a:latin typeface="+mj-lt"/>
                <a:cs typeface="Arial" panose="020B0604020202020204" pitchFamily="34" charset="0"/>
              </a:rPr>
              <a:t>profit on financing </a:t>
            </a:r>
            <a:r>
              <a:rPr lang="en-US" altLang="en-US" dirty="0" smtClean="0">
                <a:latin typeface="+mj-lt"/>
                <a:cs typeface="Arial" panose="020B0604020202020204" pitchFamily="34" charset="0"/>
              </a:rPr>
              <a:t>products </a:t>
            </a:r>
          </a:p>
          <a:p>
            <a:pPr marL="730250" lvl="3" indent="-273050" algn="just" eaLnBrk="1" fontAlgn="auto" hangingPunct="1">
              <a:spcBef>
                <a:spcPts val="200"/>
              </a:spcBef>
              <a:spcAft>
                <a:spcPts val="0"/>
              </a:spcAft>
              <a:buClr>
                <a:schemeClr val="accent1"/>
              </a:buClr>
              <a:buFont typeface="Arial" panose="020B0604020202020204" pitchFamily="34" charset="0"/>
              <a:buChar char="–"/>
              <a:defRPr/>
            </a:pPr>
            <a:r>
              <a:rPr lang="en-US" altLang="en-US" dirty="0" smtClean="0">
                <a:latin typeface="+mj-lt"/>
                <a:cs typeface="Arial" panose="020B0604020202020204" pitchFamily="34" charset="0"/>
              </a:rPr>
              <a:t>Returns </a:t>
            </a:r>
            <a:r>
              <a:rPr lang="en-US" altLang="en-US" dirty="0">
                <a:latin typeface="+mj-lt"/>
                <a:cs typeface="Arial" panose="020B0604020202020204" pitchFamily="34" charset="0"/>
              </a:rPr>
              <a:t>to </a:t>
            </a:r>
            <a:r>
              <a:rPr lang="en-US" altLang="en-US" dirty="0" smtClean="0">
                <a:latin typeface="+mj-lt"/>
                <a:cs typeface="Arial" panose="020B0604020202020204" pitchFamily="34" charset="0"/>
              </a:rPr>
              <a:t>shareholders/members </a:t>
            </a:r>
            <a:endParaRPr lang="en-US" altLang="en-US" dirty="0">
              <a:latin typeface="+mj-lt"/>
              <a:cs typeface="Arial" panose="020B0604020202020204" pitchFamily="34" charset="0"/>
            </a:endParaRPr>
          </a:p>
          <a:p>
            <a:pPr algn="just" eaLnBrk="1" fontAlgn="auto" hangingPunct="1">
              <a:spcBef>
                <a:spcPts val="200"/>
              </a:spcBef>
              <a:spcAft>
                <a:spcPts val="0"/>
              </a:spcAft>
              <a:buFont typeface="Arial" panose="020B0604020202020204" pitchFamily="34" charset="0"/>
              <a:buChar char="•"/>
              <a:defRPr/>
            </a:pPr>
            <a:r>
              <a:rPr lang="en-US" sz="2000" b="1" dirty="0">
                <a:latin typeface="+mj-lt"/>
                <a:cs typeface="Arial" panose="020B0604020202020204" pitchFamily="34" charset="0"/>
              </a:rPr>
              <a:t>Organs of Control</a:t>
            </a:r>
            <a:r>
              <a:rPr lang="en-US" sz="2000" b="1" dirty="0" smtClean="0">
                <a:latin typeface="+mj-lt"/>
                <a:cs typeface="Arial" panose="020B0604020202020204" pitchFamily="34" charset="0"/>
              </a:rPr>
              <a:t>, Audit &amp; Good </a:t>
            </a:r>
            <a:r>
              <a:rPr lang="en-US" sz="2000" b="1" dirty="0">
                <a:latin typeface="+mj-lt"/>
                <a:cs typeface="Arial" panose="020B0604020202020204" pitchFamily="34" charset="0"/>
              </a:rPr>
              <a:t>Governance</a:t>
            </a:r>
          </a:p>
          <a:p>
            <a:pPr marL="400050" lvl="1" indent="0" algn="just" eaLnBrk="1" fontAlgn="auto" hangingPunct="1">
              <a:spcBef>
                <a:spcPts val="200"/>
              </a:spcBef>
              <a:spcAft>
                <a:spcPts val="0"/>
              </a:spcAft>
              <a:buFont typeface="Wingdings 2" pitchFamily="18" charset="2"/>
              <a:buNone/>
              <a:defRPr/>
            </a:pPr>
            <a:r>
              <a:rPr lang="en-US" sz="2000" dirty="0" smtClean="0">
                <a:latin typeface="+mj-lt"/>
                <a:cs typeface="Arial" panose="020B0604020202020204" pitchFamily="34" charset="0"/>
              </a:rPr>
              <a:t>AGM - Internal Controller</a:t>
            </a:r>
            <a:r>
              <a:rPr lang="en-US" sz="2000" dirty="0">
                <a:latin typeface="+mj-lt"/>
                <a:cs typeface="Arial" panose="020B0604020202020204" pitchFamily="34" charset="0"/>
              </a:rPr>
              <a:t>, External </a:t>
            </a:r>
            <a:r>
              <a:rPr lang="en-US" sz="2000" dirty="0" smtClean="0">
                <a:latin typeface="+mj-lt"/>
                <a:cs typeface="Arial" panose="020B0604020202020204" pitchFamily="34" charset="0"/>
              </a:rPr>
              <a:t>Auditor and Shari’ah </a:t>
            </a:r>
            <a:r>
              <a:rPr lang="en-US" sz="2000" dirty="0">
                <a:latin typeface="+mj-lt"/>
                <a:cs typeface="Arial" panose="020B0604020202020204" pitchFamily="34" charset="0"/>
              </a:rPr>
              <a:t>Supervisory </a:t>
            </a:r>
            <a:r>
              <a:rPr lang="en-US" sz="2000" dirty="0" smtClean="0">
                <a:latin typeface="+mj-lt"/>
                <a:cs typeface="Arial" panose="020B0604020202020204" pitchFamily="34" charset="0"/>
              </a:rPr>
              <a:t>Committee </a:t>
            </a:r>
            <a:r>
              <a:rPr lang="en-US" sz="2000" dirty="0">
                <a:latin typeface="+mj-lt"/>
                <a:cs typeface="Arial" panose="020B0604020202020204" pitchFamily="34" charset="0"/>
              </a:rPr>
              <a:t>to ensure that the affairs of the institution are conducted in accordance with Shari’ah </a:t>
            </a:r>
            <a:r>
              <a:rPr lang="en-US" sz="2000" dirty="0" smtClean="0">
                <a:latin typeface="+mj-lt"/>
                <a:cs typeface="Arial" panose="020B0604020202020204" pitchFamily="34" charset="0"/>
              </a:rPr>
              <a:t>and within provisions </a:t>
            </a:r>
            <a:r>
              <a:rPr lang="en-US" sz="2000" dirty="0">
                <a:latin typeface="+mj-lt"/>
                <a:cs typeface="Arial" panose="020B0604020202020204" pitchFamily="34" charset="0"/>
              </a:rPr>
              <a:t>of the Law of the </a:t>
            </a:r>
            <a:r>
              <a:rPr lang="en-US" sz="2000" dirty="0" smtClean="0">
                <a:latin typeface="+mj-lt"/>
                <a:cs typeface="Arial" panose="020B0604020202020204" pitchFamily="34" charset="0"/>
              </a:rPr>
              <a:t>country</a:t>
            </a:r>
          </a:p>
        </p:txBody>
      </p:sp>
      <p:sp>
        <p:nvSpPr>
          <p:cNvPr id="45059" name="Title 6"/>
          <p:cNvSpPr>
            <a:spLocks noGrp="1"/>
          </p:cNvSpPr>
          <p:nvPr>
            <p:ph type="title"/>
          </p:nvPr>
        </p:nvSpPr>
        <p:spPr>
          <a:xfrm>
            <a:off x="419100" y="152400"/>
            <a:ext cx="8305800" cy="914400"/>
          </a:xfrm>
        </p:spPr>
        <p:txBody>
          <a:bodyPr>
            <a:noAutofit/>
          </a:bodyPr>
          <a:lstStyle/>
          <a:p>
            <a:pPr algn="ctr" eaLnBrk="1" hangingPunct="1">
              <a:defRPr/>
            </a:pPr>
            <a:r>
              <a:rPr lang="en-US" sz="2800" b="1" dirty="0" smtClean="0"/>
              <a:t>Islamic Credit Unions</a:t>
            </a:r>
            <a:br>
              <a:rPr lang="en-US" sz="2800" b="1" dirty="0" smtClean="0"/>
            </a:br>
            <a:r>
              <a:rPr lang="en-US" altLang="en-US" sz="2400" b="1" dirty="0" smtClean="0">
                <a:solidFill>
                  <a:schemeClr val="tx1"/>
                </a:solidFill>
              </a:rPr>
              <a:t>Formation &amp; Organization</a:t>
            </a:r>
            <a:endParaRPr lang="en-US" sz="2800" b="1" dirty="0" smtClean="0">
              <a:solidFill>
                <a:schemeClr val="tx1"/>
              </a:solidFill>
            </a:endParaRPr>
          </a:p>
        </p:txBody>
      </p:sp>
    </p:spTree>
    <p:extLst>
      <p:ext uri="{BB962C8B-B14F-4D97-AF65-F5344CB8AC3E}">
        <p14:creationId xmlns:p14="http://schemas.microsoft.com/office/powerpoint/2010/main" val="1068896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4294967295"/>
          </p:nvPr>
        </p:nvSpPr>
        <p:spPr>
          <a:xfrm>
            <a:off x="381000" y="685800"/>
            <a:ext cx="8382000" cy="5638800"/>
          </a:xfrm>
          <a:prstGeom prst="rect">
            <a:avLst/>
          </a:prstGeom>
        </p:spPr>
        <p:txBody>
          <a:bodyPr rtlCol="0">
            <a:noAutofit/>
          </a:bodyPr>
          <a:lstStyle/>
          <a:p>
            <a:pPr algn="just">
              <a:spcBef>
                <a:spcPts val="0"/>
              </a:spcBef>
              <a:defRPr/>
            </a:pPr>
            <a:r>
              <a:rPr lang="en-US" altLang="en-US" sz="2100" b="1" dirty="0">
                <a:latin typeface="+mj-lt"/>
                <a:ea typeface="+mj-ea"/>
                <a:cs typeface="Arial" pitchFamily="34" charset="0"/>
              </a:rPr>
              <a:t>Marketing</a:t>
            </a:r>
          </a:p>
          <a:p>
            <a:pPr marL="687388" lvl="1" indent="-287338" algn="just" eaLnBrk="1" fontAlgn="auto" hangingPunct="1">
              <a:spcBef>
                <a:spcPts val="0"/>
              </a:spcBef>
              <a:spcAft>
                <a:spcPts val="0"/>
              </a:spcAft>
              <a:buFont typeface="Arial" panose="020B0604020202020204" pitchFamily="34" charset="0"/>
              <a:buChar char="•"/>
              <a:defRPr/>
            </a:pPr>
            <a:r>
              <a:rPr lang="en-US" altLang="en-US" sz="2000" dirty="0" smtClean="0">
                <a:latin typeface="+mj-lt"/>
                <a:cs typeface="Arial" panose="020B0604020202020204" pitchFamily="34" charset="0"/>
              </a:rPr>
              <a:t>Lack of awareness of Islamic </a:t>
            </a:r>
            <a:r>
              <a:rPr lang="en-US" altLang="en-US" sz="2000" dirty="0" smtClean="0">
                <a:latin typeface="+mj-lt"/>
                <a:cs typeface="Arial" panose="020B0604020202020204" pitchFamily="34" charset="0"/>
              </a:rPr>
              <a:t>finance.</a:t>
            </a:r>
            <a:endParaRPr lang="en-US" altLang="en-US" sz="2000" dirty="0">
              <a:latin typeface="+mj-lt"/>
              <a:cs typeface="Arial" panose="020B0604020202020204" pitchFamily="34" charset="0"/>
            </a:endParaRPr>
          </a:p>
          <a:p>
            <a:pPr marL="687388" lvl="1" indent="-287338" algn="just" eaLnBrk="1" fontAlgn="auto" hangingPunct="1">
              <a:spcBef>
                <a:spcPts val="0"/>
              </a:spcBef>
              <a:spcAft>
                <a:spcPts val="0"/>
              </a:spcAft>
              <a:buFont typeface="Arial" panose="020B0604020202020204" pitchFamily="34" charset="0"/>
              <a:buChar char="•"/>
              <a:defRPr/>
            </a:pPr>
            <a:r>
              <a:rPr lang="en-US" altLang="en-US" sz="2000" dirty="0" smtClean="0">
                <a:latin typeface="+mj-lt"/>
                <a:cs typeface="Arial" panose="020B0604020202020204" pitchFamily="34" charset="0"/>
              </a:rPr>
              <a:t>Correcting misconceptions about ICU - not </a:t>
            </a:r>
            <a:r>
              <a:rPr lang="en-US" altLang="en-US" sz="2000" dirty="0">
                <a:latin typeface="+mj-lt"/>
                <a:cs typeface="Arial" panose="020B0604020202020204" pitchFamily="34" charset="0"/>
              </a:rPr>
              <a:t>a charitable institution or a benevolent society but a business organization operating on Islamic </a:t>
            </a:r>
            <a:r>
              <a:rPr lang="en-US" altLang="en-US" sz="2000" dirty="0" smtClean="0">
                <a:latin typeface="+mj-lt"/>
                <a:cs typeface="Arial" panose="020B0604020202020204" pitchFamily="34" charset="0"/>
              </a:rPr>
              <a:t>lines for the community. </a:t>
            </a:r>
            <a:endParaRPr lang="en-US" altLang="en-US" sz="2000" dirty="0">
              <a:latin typeface="+mj-lt"/>
              <a:cs typeface="Arial" panose="020B0604020202020204" pitchFamily="34" charset="0"/>
            </a:endParaRPr>
          </a:p>
          <a:p>
            <a:pPr marL="687388" lvl="1" indent="-287338" algn="just" eaLnBrk="1" fontAlgn="auto" hangingPunct="1">
              <a:spcBef>
                <a:spcPts val="0"/>
              </a:spcBef>
              <a:spcAft>
                <a:spcPts val="0"/>
              </a:spcAft>
              <a:buFont typeface="Arial" panose="020B0604020202020204" pitchFamily="34" charset="0"/>
              <a:buChar char="•"/>
              <a:defRPr/>
            </a:pPr>
            <a:r>
              <a:rPr lang="en-US" altLang="en-US" sz="2000" dirty="0" smtClean="0">
                <a:latin typeface="+mj-lt"/>
                <a:cs typeface="Arial" panose="020B0604020202020204" pitchFamily="34" charset="0"/>
              </a:rPr>
              <a:t>Word-of-mouth </a:t>
            </a:r>
            <a:r>
              <a:rPr lang="en-US" altLang="en-US" sz="2000" dirty="0" smtClean="0">
                <a:latin typeface="+mj-lt"/>
                <a:cs typeface="Arial" panose="020B0604020202020204" pitchFamily="34" charset="0"/>
              </a:rPr>
              <a:t>marketing</a:t>
            </a:r>
          </a:p>
          <a:p>
            <a:pPr marL="400050" lvl="1" indent="0" algn="just" eaLnBrk="1" fontAlgn="auto" hangingPunct="1">
              <a:spcBef>
                <a:spcPts val="0"/>
              </a:spcBef>
              <a:spcAft>
                <a:spcPts val="0"/>
              </a:spcAft>
              <a:buNone/>
              <a:defRPr/>
            </a:pPr>
            <a:endParaRPr lang="en-US" altLang="en-US" sz="2000" b="1" dirty="0" smtClean="0">
              <a:solidFill>
                <a:srgbClr val="62BA46"/>
              </a:solidFill>
              <a:latin typeface="+mj-lt"/>
              <a:ea typeface="+mj-ea"/>
              <a:cs typeface="Arial" pitchFamily="34" charset="0"/>
            </a:endParaRPr>
          </a:p>
          <a:p>
            <a:pPr algn="just">
              <a:spcBef>
                <a:spcPts val="0"/>
              </a:spcBef>
              <a:defRPr/>
            </a:pPr>
            <a:r>
              <a:rPr lang="en-US" altLang="en-US" sz="2100" b="1" dirty="0" smtClean="0">
                <a:latin typeface="+mj-lt"/>
                <a:ea typeface="+mj-ea"/>
                <a:cs typeface="Arial" pitchFamily="34" charset="0"/>
              </a:rPr>
              <a:t>Education &amp; Training/ Human Resource</a:t>
            </a:r>
            <a:endParaRPr lang="en-US" altLang="en-US" sz="2100" b="1" dirty="0">
              <a:latin typeface="+mj-lt"/>
              <a:ea typeface="+mj-ea"/>
              <a:cs typeface="Arial" pitchFamily="34" charset="0"/>
            </a:endParaRPr>
          </a:p>
          <a:p>
            <a:pPr marL="687388" lvl="1" indent="-287338" algn="just" eaLnBrk="1" fontAlgn="auto" hangingPunct="1">
              <a:spcBef>
                <a:spcPts val="0"/>
              </a:spcBef>
              <a:spcAft>
                <a:spcPts val="0"/>
              </a:spcAft>
              <a:buFont typeface="Arial" panose="020B0604020202020204" pitchFamily="34" charset="0"/>
              <a:buChar char="•"/>
              <a:defRPr/>
            </a:pPr>
            <a:r>
              <a:rPr lang="en-US" altLang="en-US" sz="2000" dirty="0" smtClean="0">
                <a:latin typeface="+mj-lt"/>
                <a:cs typeface="Arial" panose="020B0604020202020204" pitchFamily="34" charset="0"/>
              </a:rPr>
              <a:t>Islamic </a:t>
            </a:r>
            <a:r>
              <a:rPr lang="en-US" altLang="en-US" sz="2000" dirty="0">
                <a:latin typeface="+mj-lt"/>
                <a:cs typeface="Arial" panose="020B0604020202020204" pitchFamily="34" charset="0"/>
              </a:rPr>
              <a:t>Finance Education Program (IFEP) for existing and potential members</a:t>
            </a:r>
          </a:p>
          <a:p>
            <a:pPr marL="687388" lvl="1" indent="-287338" algn="just" eaLnBrk="1" fontAlgn="auto" hangingPunct="1">
              <a:spcBef>
                <a:spcPts val="0"/>
              </a:spcBef>
              <a:spcAft>
                <a:spcPts val="0"/>
              </a:spcAft>
              <a:buFont typeface="Arial" panose="020B0604020202020204" pitchFamily="34" charset="0"/>
              <a:buChar char="•"/>
              <a:defRPr/>
            </a:pPr>
            <a:r>
              <a:rPr lang="en-US" altLang="en-US" sz="2000" dirty="0" smtClean="0">
                <a:latin typeface="+mj-lt"/>
                <a:cs typeface="Arial" panose="020B0604020202020204" pitchFamily="34" charset="0"/>
              </a:rPr>
              <a:t>Topics </a:t>
            </a:r>
            <a:r>
              <a:rPr lang="en-US" altLang="en-US" sz="2000" dirty="0">
                <a:latin typeface="+mj-lt"/>
                <a:cs typeface="Arial" panose="020B0604020202020204" pitchFamily="34" charset="0"/>
              </a:rPr>
              <a:t>and aspects such as Conceptual Framework of </a:t>
            </a:r>
            <a:r>
              <a:rPr lang="en-US" altLang="en-US" sz="2000" dirty="0" smtClean="0">
                <a:latin typeface="+mj-lt"/>
                <a:cs typeface="Arial" panose="020B0604020202020204" pitchFamily="34" charset="0"/>
              </a:rPr>
              <a:t>IF, </a:t>
            </a:r>
            <a:r>
              <a:rPr lang="en-US" altLang="en-US" sz="2000" dirty="0">
                <a:latin typeface="+mj-lt"/>
                <a:cs typeface="Arial" panose="020B0604020202020204" pitchFamily="34" charset="0"/>
              </a:rPr>
              <a:t>Basic Islamic Financial Laws, Quranic Verses concerning the economic system of Islam, Ethics  and operation of the ICU.</a:t>
            </a:r>
          </a:p>
          <a:p>
            <a:pPr marL="687388" lvl="1" indent="-287338" algn="just" eaLnBrk="1" fontAlgn="auto" hangingPunct="1">
              <a:spcBef>
                <a:spcPts val="0"/>
              </a:spcBef>
              <a:spcAft>
                <a:spcPts val="0"/>
              </a:spcAft>
              <a:buFont typeface="Arial" panose="020B0604020202020204" pitchFamily="34" charset="0"/>
              <a:buChar char="•"/>
              <a:defRPr/>
            </a:pPr>
            <a:r>
              <a:rPr lang="en-US" altLang="en-US" sz="2000" dirty="0">
                <a:latin typeface="+mj-lt"/>
                <a:cs typeface="Arial" panose="020B0604020202020204" pitchFamily="34" charset="0"/>
              </a:rPr>
              <a:t>Weekly/Fortnightly education sessions </a:t>
            </a:r>
            <a:r>
              <a:rPr lang="en-US" altLang="en-US" sz="2000" dirty="0" smtClean="0">
                <a:latin typeface="+mj-lt"/>
                <a:cs typeface="Arial" panose="020B0604020202020204" pitchFamily="34" charset="0"/>
              </a:rPr>
              <a:t>for members </a:t>
            </a:r>
            <a:r>
              <a:rPr lang="en-US" altLang="en-US" sz="2000" dirty="0">
                <a:latin typeface="+mj-lt"/>
                <a:cs typeface="Arial" panose="020B0604020202020204" pitchFamily="34" charset="0"/>
              </a:rPr>
              <a:t>and their </a:t>
            </a:r>
            <a:r>
              <a:rPr lang="en-US" altLang="en-US" sz="2000" dirty="0" smtClean="0">
                <a:latin typeface="+mj-lt"/>
                <a:cs typeface="Arial" panose="020B0604020202020204" pitchFamily="34" charset="0"/>
              </a:rPr>
              <a:t>beneficiaries/dependents/sureties </a:t>
            </a:r>
            <a:endParaRPr lang="en-US" altLang="en-US" sz="2000" dirty="0" smtClean="0">
              <a:latin typeface="+mj-lt"/>
              <a:cs typeface="Arial" panose="020B0604020202020204" pitchFamily="34" charset="0"/>
            </a:endParaRPr>
          </a:p>
          <a:p>
            <a:pPr marL="400050" lvl="1" indent="0" algn="just" eaLnBrk="1" fontAlgn="auto" hangingPunct="1">
              <a:spcBef>
                <a:spcPts val="0"/>
              </a:spcBef>
              <a:spcAft>
                <a:spcPts val="0"/>
              </a:spcAft>
              <a:buNone/>
              <a:defRPr/>
            </a:pPr>
            <a:endParaRPr lang="en-US" altLang="en-US" sz="2000" dirty="0">
              <a:latin typeface="+mj-lt"/>
              <a:cs typeface="Arial" panose="020B0604020202020204" pitchFamily="34" charset="0"/>
            </a:endParaRPr>
          </a:p>
          <a:p>
            <a:pPr lvl="1" indent="-342900" algn="just">
              <a:spcBef>
                <a:spcPts val="0"/>
              </a:spcBef>
              <a:buFont typeface="Arial" panose="020B0604020202020204" pitchFamily="34" charset="0"/>
              <a:buChar char="•"/>
              <a:defRPr/>
            </a:pPr>
            <a:r>
              <a:rPr lang="en-US" altLang="en-US" sz="2100" b="1" dirty="0" smtClean="0">
                <a:latin typeface="+mj-lt"/>
                <a:ea typeface="+mj-ea"/>
                <a:cs typeface="Arial" pitchFamily="34" charset="0"/>
              </a:rPr>
              <a:t>Location </a:t>
            </a:r>
            <a:r>
              <a:rPr lang="en-US" altLang="en-US" sz="2100" b="1" dirty="0" smtClean="0">
                <a:latin typeface="+mj-lt"/>
                <a:ea typeface="+mj-ea"/>
                <a:cs typeface="Arial" pitchFamily="34" charset="0"/>
              </a:rPr>
              <a:t>- </a:t>
            </a:r>
            <a:r>
              <a:rPr lang="en-US" sz="2000" dirty="0" smtClean="0">
                <a:latin typeface="+mj-lt"/>
              </a:rPr>
              <a:t>Inception </a:t>
            </a:r>
            <a:r>
              <a:rPr lang="en-US" sz="2000" dirty="0" smtClean="0">
                <a:latin typeface="+mj-lt"/>
              </a:rPr>
              <a:t>stage - Mosques</a:t>
            </a:r>
            <a:r>
              <a:rPr lang="en-US" sz="2000" dirty="0">
                <a:latin typeface="+mj-lt"/>
              </a:rPr>
              <a:t>, Islamic educational institutions, and </a:t>
            </a:r>
            <a:r>
              <a:rPr lang="en-US" sz="2000" dirty="0" smtClean="0">
                <a:latin typeface="+mj-lt"/>
              </a:rPr>
              <a:t>centers </a:t>
            </a:r>
            <a:r>
              <a:rPr lang="en-US" sz="2000" dirty="0">
                <a:latin typeface="+mj-lt"/>
              </a:rPr>
              <a:t>can be used for these activities. </a:t>
            </a:r>
          </a:p>
        </p:txBody>
      </p:sp>
      <p:sp>
        <p:nvSpPr>
          <p:cNvPr id="47107" name="Title 6"/>
          <p:cNvSpPr>
            <a:spLocks noGrp="1"/>
          </p:cNvSpPr>
          <p:nvPr>
            <p:ph type="title"/>
          </p:nvPr>
        </p:nvSpPr>
        <p:spPr>
          <a:xfrm>
            <a:off x="457200" y="152400"/>
            <a:ext cx="8229600" cy="609600"/>
          </a:xfrm>
        </p:spPr>
        <p:txBody>
          <a:bodyPr>
            <a:normAutofit/>
          </a:bodyPr>
          <a:lstStyle/>
          <a:p>
            <a:pPr algn="ctr" eaLnBrk="1" hangingPunct="1">
              <a:defRPr/>
            </a:pPr>
            <a:r>
              <a:rPr lang="en-US" sz="2800" b="1" dirty="0" smtClean="0"/>
              <a:t>Islamic Credit Unions</a:t>
            </a:r>
            <a:endParaRPr lang="en-US" sz="2800" b="1" dirty="0" smtClean="0">
              <a:solidFill>
                <a:srgbClr val="62BA46"/>
              </a:solidFill>
            </a:endParaRPr>
          </a:p>
        </p:txBody>
      </p:sp>
    </p:spTree>
    <p:extLst>
      <p:ext uri="{BB962C8B-B14F-4D97-AF65-F5344CB8AC3E}">
        <p14:creationId xmlns:p14="http://schemas.microsoft.com/office/powerpoint/2010/main" val="1825042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6"/>
          <p:cNvSpPr>
            <a:spLocks noGrp="1"/>
          </p:cNvSpPr>
          <p:nvPr>
            <p:ph type="title"/>
          </p:nvPr>
        </p:nvSpPr>
        <p:spPr>
          <a:xfrm>
            <a:off x="609600" y="152400"/>
            <a:ext cx="8229600" cy="381000"/>
          </a:xfrm>
        </p:spPr>
        <p:txBody>
          <a:bodyPr>
            <a:noAutofit/>
          </a:bodyPr>
          <a:lstStyle/>
          <a:p>
            <a:pPr algn="ctr" eaLnBrk="1" hangingPunct="1">
              <a:defRPr/>
            </a:pPr>
            <a:r>
              <a:rPr lang="en-US" sz="2800" b="1" dirty="0" smtClean="0"/>
              <a:t>Islamic Credit Unions</a:t>
            </a:r>
            <a:endParaRPr lang="en-US" sz="2800" b="1" dirty="0" smtClean="0">
              <a:solidFill>
                <a:srgbClr val="62BA46"/>
              </a:solidFill>
            </a:endParaRPr>
          </a:p>
        </p:txBody>
      </p:sp>
      <p:graphicFrame>
        <p:nvGraphicFramePr>
          <p:cNvPr id="9" name="Diagram 8"/>
          <p:cNvGraphicFramePr/>
          <p:nvPr>
            <p:extLst>
              <p:ext uri="{D42A27DB-BD31-4B8C-83A1-F6EECF244321}">
                <p14:modId xmlns:p14="http://schemas.microsoft.com/office/powerpoint/2010/main" val="629208116"/>
              </p:ext>
            </p:extLst>
          </p:nvPr>
        </p:nvGraphicFramePr>
        <p:xfrm>
          <a:off x="533400" y="533401"/>
          <a:ext cx="8458200" cy="6078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5202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4"/>
          <p:cNvSpPr>
            <a:spLocks noGrp="1"/>
          </p:cNvSpPr>
          <p:nvPr>
            <p:ph type="body" sz="quarter" idx="4294967295"/>
          </p:nvPr>
        </p:nvSpPr>
        <p:spPr>
          <a:xfrm>
            <a:off x="457200" y="1143000"/>
            <a:ext cx="8229600" cy="5105400"/>
          </a:xfrm>
          <a:prstGeom prst="rect">
            <a:avLst/>
          </a:prstGeom>
        </p:spPr>
        <p:txBody>
          <a:bodyPr/>
          <a:lstStyle/>
          <a:p>
            <a:pPr eaLnBrk="1" hangingPunct="1">
              <a:spcBef>
                <a:spcPts val="600"/>
              </a:spcBef>
            </a:pPr>
            <a:r>
              <a:rPr lang="en-US" altLang="en-US" sz="2400" dirty="0" smtClean="0">
                <a:latin typeface="+mj-lt"/>
                <a:cs typeface="Arial" panose="020B0604020202020204" pitchFamily="34" charset="0"/>
              </a:rPr>
              <a:t>Introduction: The Islamic Finance industry </a:t>
            </a:r>
          </a:p>
          <a:p>
            <a:pPr eaLnBrk="1" hangingPunct="1">
              <a:spcBef>
                <a:spcPts val="600"/>
              </a:spcBef>
            </a:pPr>
            <a:r>
              <a:rPr lang="en-US" altLang="en-US" sz="2400" dirty="0" smtClean="0">
                <a:latin typeface="+mj-lt"/>
                <a:cs typeface="Arial" panose="020B0604020202020204" pitchFamily="34" charset="0"/>
              </a:rPr>
              <a:t>The Cooperative Movement &amp; Credit Unions </a:t>
            </a:r>
          </a:p>
          <a:p>
            <a:pPr eaLnBrk="1" hangingPunct="1">
              <a:spcBef>
                <a:spcPts val="600"/>
              </a:spcBef>
            </a:pPr>
            <a:r>
              <a:rPr lang="en-US" altLang="en-US" sz="2400" dirty="0" smtClean="0">
                <a:latin typeface="+mj-lt"/>
                <a:cs typeface="Arial" panose="020B0604020202020204" pitchFamily="34" charset="0"/>
              </a:rPr>
              <a:t>Credit Unions Worldwide</a:t>
            </a:r>
          </a:p>
          <a:p>
            <a:pPr eaLnBrk="1" hangingPunct="1">
              <a:spcBef>
                <a:spcPts val="600"/>
              </a:spcBef>
            </a:pPr>
            <a:r>
              <a:rPr lang="en-US" altLang="en-US" sz="2400" dirty="0" smtClean="0">
                <a:latin typeface="+mj-lt"/>
                <a:cs typeface="Arial" panose="020B0604020202020204" pitchFamily="34" charset="0"/>
              </a:rPr>
              <a:t>The Credit Union Movement and Islamic Financial Institutions</a:t>
            </a:r>
          </a:p>
          <a:p>
            <a:pPr eaLnBrk="1" hangingPunct="1">
              <a:spcBef>
                <a:spcPts val="600"/>
              </a:spcBef>
            </a:pPr>
            <a:r>
              <a:rPr lang="en-US" altLang="en-US" sz="2400" dirty="0" smtClean="0">
                <a:latin typeface="+mj-lt"/>
                <a:cs typeface="Arial" panose="020B0604020202020204" pitchFamily="34" charset="0"/>
              </a:rPr>
              <a:t>Islamic Credit Unions </a:t>
            </a:r>
          </a:p>
          <a:p>
            <a:pPr eaLnBrk="1" hangingPunct="1">
              <a:spcBef>
                <a:spcPts val="600"/>
              </a:spcBef>
            </a:pPr>
            <a:r>
              <a:rPr lang="en-US" altLang="en-US" sz="2400" dirty="0" smtClean="0">
                <a:latin typeface="+mj-lt"/>
                <a:cs typeface="Arial" panose="020B0604020202020204" pitchFamily="34" charset="0"/>
              </a:rPr>
              <a:t>Setting up Islamic Credit Unions </a:t>
            </a:r>
          </a:p>
          <a:p>
            <a:pPr eaLnBrk="1" hangingPunct="1">
              <a:spcBef>
                <a:spcPts val="600"/>
              </a:spcBef>
            </a:pPr>
            <a:r>
              <a:rPr lang="en-US" altLang="en-US" sz="2400" dirty="0" smtClean="0">
                <a:latin typeface="+mj-lt"/>
                <a:cs typeface="Arial" panose="020B0604020202020204" pitchFamily="34" charset="0"/>
              </a:rPr>
              <a:t>Financing Instruments of Islamic Credit Unions </a:t>
            </a:r>
          </a:p>
          <a:p>
            <a:pPr eaLnBrk="1" hangingPunct="1">
              <a:spcBef>
                <a:spcPts val="600"/>
              </a:spcBef>
            </a:pPr>
            <a:r>
              <a:rPr lang="en-US" altLang="en-US" sz="2400" dirty="0" smtClean="0">
                <a:latin typeface="+mj-lt"/>
                <a:cs typeface="Arial" panose="020B0604020202020204" pitchFamily="34" charset="0"/>
              </a:rPr>
              <a:t>Reserves and other Funds of Islamic Credit Unions</a:t>
            </a:r>
          </a:p>
          <a:p>
            <a:pPr eaLnBrk="1" hangingPunct="1">
              <a:spcBef>
                <a:spcPts val="600"/>
              </a:spcBef>
            </a:pPr>
            <a:r>
              <a:rPr lang="en-US" altLang="en-US" sz="2400" dirty="0" smtClean="0">
                <a:latin typeface="+mj-lt"/>
                <a:cs typeface="Arial" panose="020B0604020202020204" pitchFamily="34" charset="0"/>
              </a:rPr>
              <a:t>Challenges </a:t>
            </a:r>
          </a:p>
          <a:p>
            <a:pPr eaLnBrk="1" hangingPunct="1">
              <a:spcBef>
                <a:spcPts val="600"/>
              </a:spcBef>
            </a:pPr>
            <a:r>
              <a:rPr lang="en-US" altLang="en-US" sz="2400" dirty="0" smtClean="0">
                <a:latin typeface="+mj-lt"/>
                <a:cs typeface="Arial" panose="020B0604020202020204" pitchFamily="34" charset="0"/>
              </a:rPr>
              <a:t>Conclusion</a:t>
            </a:r>
          </a:p>
          <a:p>
            <a:pPr eaLnBrk="1" hangingPunct="1">
              <a:spcBef>
                <a:spcPts val="600"/>
              </a:spcBef>
            </a:pPr>
            <a:endParaRPr lang="en-US" altLang="en-US" sz="2000" dirty="0" smtClean="0">
              <a:latin typeface="+mj-lt"/>
              <a:cs typeface="Arial" panose="020B0604020202020204" pitchFamily="34" charset="0"/>
            </a:endParaRPr>
          </a:p>
        </p:txBody>
      </p:sp>
      <p:sp>
        <p:nvSpPr>
          <p:cNvPr id="22531" name="Title 3"/>
          <p:cNvSpPr>
            <a:spLocks noGrp="1"/>
          </p:cNvSpPr>
          <p:nvPr>
            <p:ph type="title"/>
          </p:nvPr>
        </p:nvSpPr>
        <p:spPr>
          <a:xfrm>
            <a:off x="457200" y="228600"/>
            <a:ext cx="8229600" cy="914400"/>
          </a:xfrm>
        </p:spPr>
        <p:txBody>
          <a:bodyPr/>
          <a:lstStyle/>
          <a:p>
            <a:pPr eaLnBrk="1" hangingPunct="1"/>
            <a:r>
              <a:rPr lang="en-US" altLang="en-US" sz="2800" b="1" dirty="0" smtClean="0">
                <a:cs typeface="Arial" panose="020B0604020202020204" pitchFamily="34" charset="0"/>
              </a:rPr>
              <a:t>Agenda</a:t>
            </a:r>
          </a:p>
        </p:txBody>
      </p:sp>
    </p:spTree>
    <p:extLst>
      <p:ext uri="{BB962C8B-B14F-4D97-AF65-F5344CB8AC3E}">
        <p14:creationId xmlns:p14="http://schemas.microsoft.com/office/powerpoint/2010/main" val="1040621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6"/>
          <p:cNvSpPr>
            <a:spLocks noGrp="1"/>
          </p:cNvSpPr>
          <p:nvPr>
            <p:ph type="title"/>
          </p:nvPr>
        </p:nvSpPr>
        <p:spPr>
          <a:xfrm>
            <a:off x="457200" y="198120"/>
            <a:ext cx="8229600" cy="640080"/>
          </a:xfrm>
        </p:spPr>
        <p:txBody>
          <a:bodyPr>
            <a:noAutofit/>
          </a:bodyPr>
          <a:lstStyle/>
          <a:p>
            <a:pPr algn="ctr" eaLnBrk="1" hangingPunct="1">
              <a:defRPr/>
            </a:pPr>
            <a:r>
              <a:rPr lang="en-US" sz="2800" b="1" dirty="0" smtClean="0"/>
              <a:t>Challenges</a:t>
            </a:r>
            <a:endParaRPr lang="en-US" sz="2800" b="1" dirty="0" smtClean="0"/>
          </a:p>
        </p:txBody>
      </p:sp>
      <p:sp>
        <p:nvSpPr>
          <p:cNvPr id="3" name="Rectangle 2"/>
          <p:cNvSpPr/>
          <p:nvPr/>
        </p:nvSpPr>
        <p:spPr>
          <a:xfrm>
            <a:off x="457200" y="923865"/>
            <a:ext cx="8229600" cy="5570756"/>
          </a:xfrm>
          <a:prstGeom prst="rect">
            <a:avLst/>
          </a:prstGeom>
        </p:spPr>
        <p:txBody>
          <a:bodyPr>
            <a:spAutoFit/>
          </a:bodyPr>
          <a:lstStyle/>
          <a:p>
            <a:pPr marL="285750" indent="-285750" algn="just">
              <a:spcAft>
                <a:spcPts val="300"/>
              </a:spcAft>
              <a:buFont typeface="Arial" panose="020B0604020202020204" pitchFamily="34" charset="0"/>
              <a:buChar char="•"/>
              <a:defRPr/>
            </a:pPr>
            <a:r>
              <a:rPr lang="en-US" sz="2100" b="1" dirty="0">
                <a:latin typeface="+mj-lt"/>
                <a:cs typeface="Arial" panose="020B0604020202020204" pitchFamily="34" charset="0"/>
              </a:rPr>
              <a:t>Individual </a:t>
            </a:r>
            <a:r>
              <a:rPr lang="en-US" sz="2100" b="1" dirty="0" smtClean="0">
                <a:latin typeface="+mj-lt"/>
                <a:cs typeface="Arial" panose="020B0604020202020204" pitchFamily="34" charset="0"/>
              </a:rPr>
              <a:t>Level: </a:t>
            </a:r>
            <a:r>
              <a:rPr lang="en-US" sz="2100" dirty="0">
                <a:latin typeface="+mj-lt"/>
                <a:cs typeface="Arial" panose="020B0604020202020204" pitchFamily="34" charset="0"/>
              </a:rPr>
              <a:t>Change in the mindset of </a:t>
            </a:r>
            <a:r>
              <a:rPr lang="en-US" sz="2100" dirty="0" smtClean="0">
                <a:latin typeface="+mj-lt"/>
                <a:cs typeface="Arial" panose="020B0604020202020204" pitchFamily="34" charset="0"/>
              </a:rPr>
              <a:t>individuals </a:t>
            </a:r>
            <a:r>
              <a:rPr lang="en-US" sz="2100" dirty="0">
                <a:latin typeface="+mj-lt"/>
                <a:cs typeface="Arial" panose="020B0604020202020204" pitchFamily="34" charset="0"/>
              </a:rPr>
              <a:t>– </a:t>
            </a:r>
            <a:r>
              <a:rPr lang="en-US" sz="2100" dirty="0" smtClean="0">
                <a:latin typeface="+mj-lt"/>
                <a:cs typeface="Arial" panose="020B0604020202020204" pitchFamily="34" charset="0"/>
              </a:rPr>
              <a:t>to </a:t>
            </a:r>
            <a:r>
              <a:rPr lang="en-US" sz="2100" dirty="0">
                <a:latin typeface="+mj-lt"/>
                <a:cs typeface="Arial" panose="020B0604020202020204" pitchFamily="34" charset="0"/>
              </a:rPr>
              <a:t>perceive and appraise Islamic finance from an Islamic perspective rather than looking from conventional binoculars. </a:t>
            </a:r>
          </a:p>
          <a:p>
            <a:pPr algn="just">
              <a:spcAft>
                <a:spcPts val="300"/>
              </a:spcAft>
              <a:defRPr/>
            </a:pPr>
            <a:endParaRPr lang="en-US" sz="2100" dirty="0">
              <a:latin typeface="+mj-lt"/>
            </a:endParaRPr>
          </a:p>
          <a:p>
            <a:pPr marL="285750" indent="-285750" algn="just">
              <a:spcAft>
                <a:spcPts val="300"/>
              </a:spcAft>
              <a:buFont typeface="Arial" panose="020B0604020202020204" pitchFamily="34" charset="0"/>
              <a:buChar char="•"/>
              <a:defRPr/>
            </a:pPr>
            <a:r>
              <a:rPr lang="en-US" sz="2100" b="1" dirty="0">
                <a:latin typeface="+mj-lt"/>
                <a:cs typeface="Arial" panose="020B0604020202020204" pitchFamily="34" charset="0"/>
              </a:rPr>
              <a:t>Organizational </a:t>
            </a:r>
            <a:r>
              <a:rPr lang="en-US" sz="2100" b="1" dirty="0" smtClean="0">
                <a:latin typeface="+mj-lt"/>
                <a:cs typeface="Arial" panose="020B0604020202020204" pitchFamily="34" charset="0"/>
              </a:rPr>
              <a:t>Level:  </a:t>
            </a:r>
            <a:r>
              <a:rPr lang="en-US" sz="2100" dirty="0" smtClean="0">
                <a:latin typeface="+mj-lt"/>
                <a:cs typeface="Arial" panose="020B0604020202020204" pitchFamily="34" charset="0"/>
              </a:rPr>
              <a:t>Org</a:t>
            </a:r>
            <a:r>
              <a:rPr lang="en-US" sz="2100" b="1" dirty="0" smtClean="0">
                <a:latin typeface="+mj-lt"/>
                <a:cs typeface="Arial" panose="020B0604020202020204" pitchFamily="34" charset="0"/>
              </a:rPr>
              <a:t> </a:t>
            </a:r>
            <a:r>
              <a:rPr lang="en-US" sz="2100" dirty="0">
                <a:latin typeface="+mj-lt"/>
                <a:cs typeface="Arial" panose="020B0604020202020204" pitchFamily="34" charset="0"/>
              </a:rPr>
              <a:t>can play a key role towards the promotion of </a:t>
            </a:r>
            <a:r>
              <a:rPr lang="en-US" sz="2100" b="1" dirty="0">
                <a:latin typeface="+mj-lt"/>
                <a:cs typeface="Arial" panose="020B0604020202020204" pitchFamily="34" charset="0"/>
              </a:rPr>
              <a:t>ICU</a:t>
            </a:r>
            <a:r>
              <a:rPr lang="en-US" sz="2100" dirty="0">
                <a:latin typeface="+mj-lt"/>
                <a:cs typeface="Arial" panose="020B0604020202020204" pitchFamily="34" charset="0"/>
              </a:rPr>
              <a:t> -  setting up their own </a:t>
            </a:r>
            <a:r>
              <a:rPr lang="en-US" sz="2100" b="1" dirty="0">
                <a:latin typeface="+mj-lt"/>
                <a:cs typeface="Arial" panose="020B0604020202020204" pitchFamily="34" charset="0"/>
              </a:rPr>
              <a:t>ICU</a:t>
            </a:r>
            <a:r>
              <a:rPr lang="en-US" sz="2100" dirty="0">
                <a:latin typeface="+mj-lt"/>
                <a:cs typeface="Arial" panose="020B0604020202020204" pitchFamily="34" charset="0"/>
              </a:rPr>
              <a:t> or be fervent supporters of such institutions. </a:t>
            </a:r>
          </a:p>
          <a:p>
            <a:pPr algn="just">
              <a:spcAft>
                <a:spcPts val="300"/>
              </a:spcAft>
              <a:defRPr/>
            </a:pPr>
            <a:endParaRPr lang="en-US" sz="2100" dirty="0">
              <a:latin typeface="+mj-lt"/>
              <a:cs typeface="Arial" panose="020B0604020202020204" pitchFamily="34" charset="0"/>
            </a:endParaRPr>
          </a:p>
          <a:p>
            <a:pPr marL="285750" indent="-285750" algn="just">
              <a:spcAft>
                <a:spcPts val="300"/>
              </a:spcAft>
              <a:buFont typeface="Arial" panose="020B0604020202020204" pitchFamily="34" charset="0"/>
              <a:buChar char="•"/>
              <a:defRPr/>
            </a:pPr>
            <a:r>
              <a:rPr lang="en-US" sz="2100" b="1" dirty="0">
                <a:latin typeface="+mj-lt"/>
                <a:cs typeface="Arial" panose="020B0604020202020204" pitchFamily="34" charset="0"/>
              </a:rPr>
              <a:t>Community </a:t>
            </a:r>
            <a:r>
              <a:rPr lang="en-US" sz="2100" b="1" dirty="0" smtClean="0">
                <a:latin typeface="+mj-lt"/>
                <a:cs typeface="Arial" panose="020B0604020202020204" pitchFamily="34" charset="0"/>
              </a:rPr>
              <a:t>Level: </a:t>
            </a:r>
            <a:endParaRPr lang="en-US" sz="2100" dirty="0">
              <a:latin typeface="+mj-lt"/>
              <a:cs typeface="Arial" panose="020B0604020202020204" pitchFamily="34" charset="0"/>
            </a:endParaRPr>
          </a:p>
          <a:p>
            <a:pPr marL="283464" algn="just">
              <a:spcAft>
                <a:spcPts val="300"/>
              </a:spcAft>
              <a:defRPr/>
            </a:pPr>
            <a:r>
              <a:rPr lang="en-US" sz="2100" dirty="0" smtClean="0">
                <a:latin typeface="+mj-lt"/>
                <a:cs typeface="Arial" panose="020B0604020202020204" pitchFamily="34" charset="0"/>
              </a:rPr>
              <a:t>Whole </a:t>
            </a:r>
            <a:r>
              <a:rPr lang="en-US" sz="2100" dirty="0">
                <a:latin typeface="+mj-lt"/>
                <a:cs typeface="Arial" panose="020B0604020202020204" pitchFamily="34" charset="0"/>
              </a:rPr>
              <a:t>community will benefit if they take the initiative to bring about the desired change as Allah says: </a:t>
            </a:r>
            <a:r>
              <a:rPr lang="en-US" sz="2100" i="1" dirty="0">
                <a:latin typeface="+mj-lt"/>
                <a:cs typeface="Arial" panose="020B0604020202020204" pitchFamily="34" charset="0"/>
              </a:rPr>
              <a:t>“…Indeed, Allah will not change the condition of a people until they change what is in themselves…” </a:t>
            </a:r>
            <a:endParaRPr lang="en-US" sz="2100" i="1" dirty="0" smtClean="0">
              <a:latin typeface="+mj-lt"/>
              <a:cs typeface="Arial" panose="020B0604020202020204" pitchFamily="34" charset="0"/>
            </a:endParaRPr>
          </a:p>
          <a:p>
            <a:pPr marL="283464" algn="just">
              <a:spcAft>
                <a:spcPts val="300"/>
              </a:spcAft>
              <a:defRPr/>
            </a:pPr>
            <a:r>
              <a:rPr lang="en-US" sz="2100" dirty="0" smtClean="0">
                <a:latin typeface="+mj-lt"/>
                <a:cs typeface="Arial" panose="020B0604020202020204" pitchFamily="34" charset="0"/>
              </a:rPr>
              <a:t>(</a:t>
            </a:r>
            <a:r>
              <a:rPr lang="en-US" sz="2100" dirty="0" err="1">
                <a:latin typeface="+mj-lt"/>
                <a:cs typeface="Arial" panose="020B0604020202020204" pitchFamily="34" charset="0"/>
              </a:rPr>
              <a:t>Ar-Ra`d</a:t>
            </a:r>
            <a:r>
              <a:rPr lang="en-US" sz="2100" dirty="0">
                <a:latin typeface="+mj-lt"/>
                <a:cs typeface="Arial" panose="020B0604020202020204" pitchFamily="34" charset="0"/>
              </a:rPr>
              <a:t> 13:11</a:t>
            </a:r>
            <a:r>
              <a:rPr lang="en-US" sz="2100" dirty="0" smtClean="0">
                <a:latin typeface="+mj-lt"/>
                <a:cs typeface="Arial" panose="020B0604020202020204" pitchFamily="34" charset="0"/>
              </a:rPr>
              <a:t>)</a:t>
            </a:r>
            <a:endParaRPr lang="en-US" sz="2100" dirty="0">
              <a:latin typeface="+mj-lt"/>
              <a:cs typeface="Arial" panose="020B0604020202020204" pitchFamily="34" charset="0"/>
            </a:endParaRPr>
          </a:p>
          <a:p>
            <a:pPr marL="283464" algn="just">
              <a:spcAft>
                <a:spcPts val="300"/>
              </a:spcAft>
              <a:defRPr/>
            </a:pPr>
            <a:r>
              <a:rPr lang="en-US" sz="2100" dirty="0">
                <a:latin typeface="+mj-lt"/>
                <a:cs typeface="Arial" panose="020B0604020202020204" pitchFamily="34" charset="0"/>
              </a:rPr>
              <a:t>People have to learn to live a modest and balanced material and spiritual lifestyle/good life (Hayat </a:t>
            </a:r>
            <a:r>
              <a:rPr lang="en-US" sz="2100" dirty="0" err="1" smtClean="0">
                <a:latin typeface="+mj-lt"/>
                <a:cs typeface="Arial" panose="020B0604020202020204" pitchFamily="34" charset="0"/>
              </a:rPr>
              <a:t>tayyiba</a:t>
            </a:r>
            <a:r>
              <a:rPr lang="en-US" sz="2100" dirty="0" smtClean="0">
                <a:latin typeface="+mj-lt"/>
                <a:cs typeface="Arial" panose="020B0604020202020204" pitchFamily="34" charset="0"/>
              </a:rPr>
              <a:t>)  </a:t>
            </a:r>
            <a:r>
              <a:rPr lang="en-US" sz="2100" dirty="0">
                <a:latin typeface="+mj-lt"/>
                <a:cs typeface="Arial" panose="020B0604020202020204" pitchFamily="34" charset="0"/>
              </a:rPr>
              <a:t>to attain success (</a:t>
            </a:r>
            <a:r>
              <a:rPr lang="en-US" sz="2100" dirty="0" err="1">
                <a:latin typeface="+mj-lt"/>
                <a:cs typeface="Arial" panose="020B0604020202020204" pitchFamily="34" charset="0"/>
              </a:rPr>
              <a:t>falah</a:t>
            </a:r>
            <a:r>
              <a:rPr lang="en-US" sz="2100" dirty="0" smtClean="0">
                <a:latin typeface="+mj-lt"/>
                <a:cs typeface="Arial" panose="020B0604020202020204" pitchFamily="34" charset="0"/>
              </a:rPr>
              <a:t>).</a:t>
            </a:r>
          </a:p>
          <a:p>
            <a:pPr marL="283464" algn="just">
              <a:spcAft>
                <a:spcPts val="300"/>
              </a:spcAft>
              <a:defRPr/>
            </a:pPr>
            <a:endParaRPr lang="en-US" sz="2100" dirty="0">
              <a:latin typeface="+mj-lt"/>
              <a:cs typeface="Arial" panose="020B0604020202020204" pitchFamily="34" charset="0"/>
            </a:endParaRPr>
          </a:p>
        </p:txBody>
      </p:sp>
    </p:spTree>
    <p:extLst>
      <p:ext uri="{BB962C8B-B14F-4D97-AF65-F5344CB8AC3E}">
        <p14:creationId xmlns:p14="http://schemas.microsoft.com/office/powerpoint/2010/main" val="1778654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9900" y="796290"/>
            <a:ext cx="8204200" cy="4744889"/>
          </a:xfrm>
          <a:prstGeom prst="rect">
            <a:avLst/>
          </a:prstGeom>
        </p:spPr>
        <p:txBody>
          <a:bodyPr>
            <a:spAutoFit/>
          </a:bodyPr>
          <a:lstStyle/>
          <a:p>
            <a:pPr marL="283464" indent="-283464" algn="just">
              <a:buFont typeface="Arial" panose="020B0604020202020204" pitchFamily="34" charset="0"/>
              <a:buChar char="•"/>
              <a:defRPr/>
            </a:pPr>
            <a:r>
              <a:rPr lang="en-US" sz="2100" b="1" dirty="0" smtClean="0">
                <a:latin typeface="+mj-lt"/>
                <a:cs typeface="Arial" panose="020B0604020202020204" pitchFamily="34" charset="0"/>
              </a:rPr>
              <a:t>Government/Regulators </a:t>
            </a:r>
            <a:r>
              <a:rPr lang="en-US" sz="2100" b="1" dirty="0" smtClean="0">
                <a:latin typeface="+mj-lt"/>
                <a:cs typeface="Arial" panose="020B0604020202020204" pitchFamily="34" charset="0"/>
              </a:rPr>
              <a:t>Level</a:t>
            </a:r>
          </a:p>
          <a:p>
            <a:pPr algn="just">
              <a:defRPr/>
            </a:pPr>
            <a:endParaRPr lang="en-US" sz="2100" b="1" dirty="0">
              <a:latin typeface="+mj-lt"/>
              <a:cs typeface="Arial" panose="020B0604020202020204" pitchFamily="34" charset="0"/>
            </a:endParaRPr>
          </a:p>
          <a:p>
            <a:pPr marL="283464" algn="just">
              <a:defRPr/>
            </a:pPr>
            <a:r>
              <a:rPr lang="en-US" sz="2100" dirty="0" smtClean="0">
                <a:latin typeface="+mj-lt"/>
                <a:cs typeface="Arial" panose="020B0604020202020204" pitchFamily="34" charset="0"/>
              </a:rPr>
              <a:t>-Must </a:t>
            </a:r>
            <a:r>
              <a:rPr lang="en-US" sz="2100" dirty="0">
                <a:latin typeface="+mj-lt"/>
                <a:cs typeface="Arial" panose="020B0604020202020204" pitchFamily="34" charset="0"/>
              </a:rPr>
              <a:t>support community-level financial </a:t>
            </a:r>
            <a:r>
              <a:rPr lang="en-US" sz="2100" dirty="0" smtClean="0">
                <a:latin typeface="+mj-lt"/>
                <a:cs typeface="Arial" panose="020B0604020202020204" pitchFamily="34" charset="0"/>
              </a:rPr>
              <a:t>institutions by </a:t>
            </a:r>
            <a:r>
              <a:rPr lang="en-US" sz="2100" dirty="0">
                <a:latin typeface="+mj-lt"/>
                <a:cs typeface="Arial" panose="020B0604020202020204" pitchFamily="34" charset="0"/>
              </a:rPr>
              <a:t>providing a favorable legal </a:t>
            </a:r>
            <a:r>
              <a:rPr lang="en-US" sz="2100" dirty="0" smtClean="0">
                <a:latin typeface="+mj-lt"/>
                <a:cs typeface="Arial" panose="020B0604020202020204" pitchFamily="34" charset="0"/>
              </a:rPr>
              <a:t>framework, </a:t>
            </a:r>
            <a:r>
              <a:rPr lang="en-US" sz="2100" dirty="0">
                <a:latin typeface="+mj-lt"/>
                <a:cs typeface="Arial" panose="020B0604020202020204" pitchFamily="34" charset="0"/>
              </a:rPr>
              <a:t>and tax incentives </a:t>
            </a:r>
            <a:r>
              <a:rPr lang="en-US" sz="2100" dirty="0" smtClean="0">
                <a:latin typeface="+mj-lt"/>
                <a:cs typeface="Arial" panose="020B0604020202020204" pitchFamily="34" charset="0"/>
              </a:rPr>
              <a:t>.</a:t>
            </a:r>
          </a:p>
          <a:p>
            <a:pPr marL="283464" algn="just">
              <a:defRPr/>
            </a:pPr>
            <a:endParaRPr lang="en-US" sz="2100" dirty="0">
              <a:latin typeface="+mj-lt"/>
              <a:cs typeface="Arial" panose="020B0604020202020204" pitchFamily="34" charset="0"/>
            </a:endParaRPr>
          </a:p>
          <a:p>
            <a:pPr marL="283464" indent="-283464" algn="just">
              <a:buFont typeface="Arial" panose="020B0604020202020204" pitchFamily="34" charset="0"/>
              <a:buChar char="•"/>
              <a:defRPr/>
            </a:pPr>
            <a:r>
              <a:rPr lang="en-US" sz="2100" b="1" dirty="0" smtClean="0">
                <a:latin typeface="+mj-lt"/>
                <a:cs typeface="Arial" panose="020B0604020202020204" pitchFamily="34" charset="0"/>
              </a:rPr>
              <a:t>Global </a:t>
            </a:r>
            <a:r>
              <a:rPr lang="en-US" sz="2100" b="1" dirty="0">
                <a:latin typeface="+mj-lt"/>
                <a:cs typeface="Arial" panose="020B0604020202020204" pitchFamily="34" charset="0"/>
              </a:rPr>
              <a:t>Level </a:t>
            </a:r>
            <a:endParaRPr lang="en-US" sz="2100" b="1" dirty="0" smtClean="0">
              <a:latin typeface="+mj-lt"/>
              <a:cs typeface="Arial" panose="020B0604020202020204" pitchFamily="34" charset="0"/>
            </a:endParaRPr>
          </a:p>
          <a:p>
            <a:pPr algn="just">
              <a:defRPr/>
            </a:pPr>
            <a:endParaRPr lang="en-US" sz="2100" b="1" dirty="0">
              <a:latin typeface="+mj-lt"/>
              <a:cs typeface="Arial" panose="020B0604020202020204" pitchFamily="34" charset="0"/>
            </a:endParaRPr>
          </a:p>
          <a:p>
            <a:pPr marL="640080" lvl="1" indent="-285750" algn="just">
              <a:buFontTx/>
              <a:buChar char="-"/>
              <a:defRPr/>
            </a:pPr>
            <a:r>
              <a:rPr lang="en-US" sz="2100" dirty="0" smtClean="0">
                <a:latin typeface="+mj-lt"/>
                <a:cs typeface="Arial" panose="020B0604020202020204" pitchFamily="34" charset="0"/>
              </a:rPr>
              <a:t>P</a:t>
            </a:r>
            <a:r>
              <a:rPr lang="en-US" sz="2100" dirty="0" smtClean="0">
                <a:latin typeface="+mj-lt"/>
                <a:cs typeface="Arial" panose="020B0604020202020204" pitchFamily="34" charset="0"/>
              </a:rPr>
              <a:t>revalence </a:t>
            </a:r>
            <a:r>
              <a:rPr lang="en-US" sz="2100" dirty="0">
                <a:latin typeface="+mj-lt"/>
                <a:cs typeface="Arial" panose="020B0604020202020204" pitchFamily="34" charset="0"/>
              </a:rPr>
              <a:t>of ICU globally, </a:t>
            </a:r>
            <a:r>
              <a:rPr lang="en-US" sz="2100" dirty="0" smtClean="0">
                <a:latin typeface="+mj-lt"/>
                <a:cs typeface="Arial" panose="020B0604020202020204" pitchFamily="34" charset="0"/>
              </a:rPr>
              <a:t>need </a:t>
            </a:r>
            <a:r>
              <a:rPr lang="en-US" sz="2100" dirty="0">
                <a:latin typeface="+mj-lt"/>
                <a:cs typeface="Arial" panose="020B0604020202020204" pitchFamily="34" charset="0"/>
              </a:rPr>
              <a:t>for international bodies such as AAOIFI, ISRA, IFSB and IDB to </a:t>
            </a:r>
            <a:r>
              <a:rPr lang="en-US" sz="2100" dirty="0" smtClean="0">
                <a:latin typeface="+mj-lt"/>
                <a:cs typeface="Arial" panose="020B0604020202020204" pitchFamily="34" charset="0"/>
              </a:rPr>
              <a:t>at least </a:t>
            </a:r>
            <a:r>
              <a:rPr lang="en-US" sz="2100" dirty="0">
                <a:latin typeface="+mj-lt"/>
                <a:cs typeface="Arial" panose="020B0604020202020204" pitchFamily="34" charset="0"/>
              </a:rPr>
              <a:t>establish a special unit or department for development of this sector. </a:t>
            </a:r>
            <a:endParaRPr lang="en-US" sz="2100" dirty="0" smtClean="0">
              <a:latin typeface="+mj-lt"/>
              <a:cs typeface="Arial" panose="020B0604020202020204" pitchFamily="34" charset="0"/>
            </a:endParaRPr>
          </a:p>
          <a:p>
            <a:pPr marL="354330" lvl="1" algn="just">
              <a:defRPr/>
            </a:pPr>
            <a:endParaRPr lang="en-US" sz="2100" dirty="0">
              <a:latin typeface="+mj-lt"/>
              <a:cs typeface="Arial" panose="020B0604020202020204" pitchFamily="34" charset="0"/>
            </a:endParaRPr>
          </a:p>
          <a:p>
            <a:pPr marL="640080" lvl="1" indent="-285750" algn="just">
              <a:spcAft>
                <a:spcPts val="1000"/>
              </a:spcAft>
              <a:buFontTx/>
              <a:buChar char="-"/>
              <a:defRPr/>
            </a:pPr>
            <a:r>
              <a:rPr lang="en-US" sz="2100" dirty="0" smtClean="0">
                <a:latin typeface="+mj-lt"/>
                <a:cs typeface="Arial" panose="020B0604020202020204" pitchFamily="34" charset="0"/>
              </a:rPr>
              <a:t>WOCCU - Established </a:t>
            </a:r>
            <a:r>
              <a:rPr lang="en-US" sz="2100" dirty="0">
                <a:latin typeface="+mj-lt"/>
                <a:cs typeface="Arial" panose="020B0604020202020204" pitchFamily="34" charset="0"/>
              </a:rPr>
              <a:t>Islamic Investment and Finance Cooperatives in Afghanistan (2004–2012) and now shifting its attention to Libya</a:t>
            </a:r>
            <a:r>
              <a:rPr lang="en-US" sz="2100" dirty="0" smtClean="0">
                <a:latin typeface="+mj-lt"/>
                <a:cs typeface="Arial" panose="020B0604020202020204" pitchFamily="34" charset="0"/>
              </a:rPr>
              <a:t>.</a:t>
            </a:r>
          </a:p>
          <a:p>
            <a:pPr marL="640080" lvl="1" indent="-285750" algn="just">
              <a:spcAft>
                <a:spcPts val="1000"/>
              </a:spcAft>
              <a:buFontTx/>
              <a:buChar char="-"/>
              <a:defRPr/>
            </a:pPr>
            <a:endParaRPr lang="en-US" sz="2100" dirty="0">
              <a:latin typeface="+mj-lt"/>
              <a:cs typeface="Arial" panose="020B0604020202020204" pitchFamily="34" charset="0"/>
            </a:endParaRPr>
          </a:p>
        </p:txBody>
      </p:sp>
      <p:sp>
        <p:nvSpPr>
          <p:cNvPr id="5" name="Title 6"/>
          <p:cNvSpPr txBox="1">
            <a:spLocks/>
          </p:cNvSpPr>
          <p:nvPr/>
        </p:nvSpPr>
        <p:spPr>
          <a:xfrm>
            <a:off x="457200" y="198120"/>
            <a:ext cx="8229600" cy="6400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800" b="1" dirty="0" smtClean="0"/>
              <a:t>Challenges at various levels</a:t>
            </a:r>
          </a:p>
        </p:txBody>
      </p:sp>
    </p:spTree>
    <p:extLst>
      <p:ext uri="{BB962C8B-B14F-4D97-AF65-F5344CB8AC3E}">
        <p14:creationId xmlns:p14="http://schemas.microsoft.com/office/powerpoint/2010/main" val="2265086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Title 6"/>
          <p:cNvSpPr>
            <a:spLocks noGrp="1"/>
          </p:cNvSpPr>
          <p:nvPr>
            <p:ph type="title"/>
          </p:nvPr>
        </p:nvSpPr>
        <p:spPr>
          <a:xfrm>
            <a:off x="457200" y="274638"/>
            <a:ext cx="8229600" cy="487362"/>
          </a:xfrm>
        </p:spPr>
        <p:txBody>
          <a:bodyPr>
            <a:normAutofit fontScale="90000"/>
          </a:bodyPr>
          <a:lstStyle/>
          <a:p>
            <a:pPr algn="ctr" eaLnBrk="1" hangingPunct="1"/>
            <a:r>
              <a:rPr lang="en-US" altLang="en-US" sz="2800" b="1" dirty="0" smtClean="0">
                <a:cs typeface="Arial" charset="0"/>
              </a:rPr>
              <a:t>Conclusion</a:t>
            </a:r>
          </a:p>
        </p:txBody>
      </p:sp>
      <p:sp>
        <p:nvSpPr>
          <p:cNvPr id="8" name="Text Placeholder 7"/>
          <p:cNvSpPr>
            <a:spLocks noGrp="1"/>
          </p:cNvSpPr>
          <p:nvPr>
            <p:ph idx="1"/>
          </p:nvPr>
        </p:nvSpPr>
        <p:spPr>
          <a:xfrm>
            <a:off x="457200" y="762000"/>
            <a:ext cx="8229600" cy="5943600"/>
          </a:xfrm>
          <a:prstGeom prst="rect">
            <a:avLst/>
          </a:prstGeom>
        </p:spPr>
        <p:txBody>
          <a:bodyPr rtlCol="0">
            <a:noAutofit/>
          </a:bodyPr>
          <a:lstStyle/>
          <a:p>
            <a:pPr algn="just" eaLnBrk="1" fontAlgn="auto" hangingPunct="1">
              <a:spcBef>
                <a:spcPts val="0"/>
              </a:spcBef>
              <a:spcAft>
                <a:spcPts val="600"/>
              </a:spcAft>
              <a:buFont typeface="Arial" panose="020B0604020202020204" pitchFamily="34" charset="0"/>
              <a:buChar char="•"/>
              <a:defRPr/>
            </a:pPr>
            <a:endParaRPr lang="en-US" altLang="en-US" sz="2100" b="1" dirty="0" smtClean="0">
              <a:latin typeface="+mj-lt"/>
              <a:cs typeface="Arial" panose="020B0604020202020204" pitchFamily="34" charset="0"/>
            </a:endParaRPr>
          </a:p>
          <a:p>
            <a:pPr algn="just" eaLnBrk="1" fontAlgn="auto" hangingPunct="1">
              <a:spcBef>
                <a:spcPts val="0"/>
              </a:spcBef>
              <a:spcAft>
                <a:spcPts val="600"/>
              </a:spcAft>
              <a:buFont typeface="Arial" panose="020B0604020202020204" pitchFamily="34" charset="0"/>
              <a:buChar char="•"/>
              <a:defRPr/>
            </a:pPr>
            <a:r>
              <a:rPr lang="en-US" altLang="en-US" sz="2100" b="1" dirty="0" smtClean="0">
                <a:latin typeface="+mj-lt"/>
                <a:cs typeface="Arial" panose="020B0604020202020204" pitchFamily="34" charset="0"/>
              </a:rPr>
              <a:t>ICU </a:t>
            </a:r>
            <a:r>
              <a:rPr lang="en-US" altLang="en-US" sz="2100" b="1" dirty="0">
                <a:latin typeface="+mj-lt"/>
                <a:cs typeface="Arial" panose="020B0604020202020204" pitchFamily="34" charset="0"/>
              </a:rPr>
              <a:t>is in line </a:t>
            </a:r>
            <a:r>
              <a:rPr lang="en-US" altLang="en-US" sz="2100" dirty="0">
                <a:latin typeface="+mj-lt"/>
                <a:cs typeface="Arial" panose="020B0604020202020204" pitchFamily="34" charset="0"/>
              </a:rPr>
              <a:t>with both </a:t>
            </a:r>
            <a:r>
              <a:rPr lang="en-US" altLang="en-US" sz="2100" dirty="0" smtClean="0">
                <a:latin typeface="+mj-lt"/>
                <a:cs typeface="Arial" panose="020B0604020202020204" pitchFamily="34" charset="0"/>
              </a:rPr>
              <a:t>cooperative </a:t>
            </a:r>
            <a:r>
              <a:rPr lang="en-US" altLang="en-US" sz="2100" dirty="0">
                <a:latin typeface="+mj-lt"/>
                <a:cs typeface="Arial" panose="020B0604020202020204" pitchFamily="34" charset="0"/>
              </a:rPr>
              <a:t>and Islamic principles</a:t>
            </a:r>
            <a:r>
              <a:rPr lang="en-US" altLang="en-US" sz="2100" dirty="0" smtClean="0">
                <a:latin typeface="+mj-lt"/>
                <a:cs typeface="Arial" panose="020B0604020202020204" pitchFamily="34" charset="0"/>
              </a:rPr>
              <a:t>.</a:t>
            </a:r>
          </a:p>
          <a:p>
            <a:pPr marL="0" indent="0" algn="just" eaLnBrk="1" fontAlgn="auto" hangingPunct="1">
              <a:spcBef>
                <a:spcPts val="0"/>
              </a:spcBef>
              <a:spcAft>
                <a:spcPts val="600"/>
              </a:spcAft>
              <a:buNone/>
              <a:defRPr/>
            </a:pPr>
            <a:endParaRPr lang="en-US" altLang="en-US" sz="2100" dirty="0">
              <a:latin typeface="+mj-lt"/>
              <a:cs typeface="Arial" panose="020B0604020202020204" pitchFamily="34" charset="0"/>
            </a:endParaRPr>
          </a:p>
          <a:p>
            <a:pPr algn="just" eaLnBrk="1" fontAlgn="auto" hangingPunct="1">
              <a:spcBef>
                <a:spcPts val="0"/>
              </a:spcBef>
              <a:spcAft>
                <a:spcPts val="600"/>
              </a:spcAft>
              <a:buFont typeface="Arial" panose="020B0604020202020204" pitchFamily="34" charset="0"/>
              <a:buChar char="•"/>
              <a:defRPr/>
            </a:pPr>
            <a:r>
              <a:rPr lang="en-US" altLang="en-US" sz="2100" b="1" dirty="0" smtClean="0">
                <a:latin typeface="+mj-lt"/>
                <a:cs typeface="Arial" panose="020B0604020202020204" pitchFamily="34" charset="0"/>
              </a:rPr>
              <a:t>Financial services to all </a:t>
            </a:r>
            <a:r>
              <a:rPr lang="en-US" altLang="en-US" sz="2100" b="1" dirty="0">
                <a:latin typeface="+mj-lt"/>
                <a:cs typeface="Arial" panose="020B0604020202020204" pitchFamily="34" charset="0"/>
              </a:rPr>
              <a:t>strata </a:t>
            </a:r>
            <a:r>
              <a:rPr lang="en-US" altLang="en-US" sz="2100" dirty="0">
                <a:latin typeface="+mj-lt"/>
                <a:cs typeface="Arial" panose="020B0604020202020204" pitchFamily="34" charset="0"/>
              </a:rPr>
              <a:t>of the </a:t>
            </a:r>
            <a:r>
              <a:rPr lang="en-US" altLang="en-US" sz="2100" dirty="0" smtClean="0">
                <a:latin typeface="+mj-lt"/>
                <a:cs typeface="Arial" panose="020B0604020202020204" pitchFamily="34" charset="0"/>
              </a:rPr>
              <a:t>community and opportunities of managing </a:t>
            </a:r>
            <a:r>
              <a:rPr lang="en-US" altLang="en-US" sz="2100" dirty="0">
                <a:latin typeface="+mj-lt"/>
                <a:cs typeface="Arial" panose="020B0604020202020204" pitchFamily="34" charset="0"/>
              </a:rPr>
              <a:t>the wealth of the community in a Shari’ah compliant manner</a:t>
            </a:r>
            <a:r>
              <a:rPr lang="en-US" altLang="en-US" sz="2100" dirty="0" smtClean="0">
                <a:latin typeface="+mj-lt"/>
                <a:cs typeface="Arial" panose="020B0604020202020204" pitchFamily="34" charset="0"/>
              </a:rPr>
              <a:t>. </a:t>
            </a:r>
          </a:p>
          <a:p>
            <a:pPr marL="0" indent="0" algn="just" eaLnBrk="1" fontAlgn="auto" hangingPunct="1">
              <a:spcBef>
                <a:spcPts val="0"/>
              </a:spcBef>
              <a:spcAft>
                <a:spcPts val="600"/>
              </a:spcAft>
              <a:buNone/>
              <a:defRPr/>
            </a:pPr>
            <a:endParaRPr lang="en-US" altLang="en-US" sz="2100" dirty="0" smtClean="0">
              <a:latin typeface="+mj-lt"/>
              <a:cs typeface="Arial" panose="020B0604020202020204" pitchFamily="34" charset="0"/>
            </a:endParaRPr>
          </a:p>
          <a:p>
            <a:pPr algn="just" eaLnBrk="1" fontAlgn="auto" hangingPunct="1">
              <a:spcBef>
                <a:spcPts val="0"/>
              </a:spcBef>
              <a:spcAft>
                <a:spcPts val="600"/>
              </a:spcAft>
              <a:buFont typeface="Arial" panose="020B0604020202020204" pitchFamily="34" charset="0"/>
              <a:buChar char="•"/>
              <a:defRPr/>
            </a:pPr>
            <a:r>
              <a:rPr lang="en-US" sz="2100" b="1" dirty="0" smtClean="0">
                <a:latin typeface="+mj-lt"/>
                <a:cs typeface="Arial" panose="020B0604020202020204" pitchFamily="34" charset="0"/>
              </a:rPr>
              <a:t>E</a:t>
            </a:r>
            <a:r>
              <a:rPr lang="en-US" sz="2100" b="1" dirty="0" smtClean="0">
                <a:latin typeface="+mj-lt"/>
                <a:cs typeface="Arial" panose="020B0604020202020204" pitchFamily="34" charset="0"/>
              </a:rPr>
              <a:t>nlighten members </a:t>
            </a:r>
            <a:r>
              <a:rPr lang="en-US" sz="2100" dirty="0" smtClean="0">
                <a:latin typeface="+mj-lt"/>
                <a:cs typeface="Arial" panose="020B0604020202020204" pitchFamily="34" charset="0"/>
              </a:rPr>
              <a:t>- Not </a:t>
            </a:r>
            <a:r>
              <a:rPr lang="en-US" sz="2100" dirty="0" smtClean="0">
                <a:latin typeface="+mj-lt"/>
                <a:cs typeface="Arial" panose="020B0604020202020204" pitchFamily="34" charset="0"/>
              </a:rPr>
              <a:t>to be interested only with the economic benefits of the institution but also with the spiritual and conceptual </a:t>
            </a:r>
            <a:r>
              <a:rPr lang="en-US" sz="2100" dirty="0" smtClean="0">
                <a:latin typeface="+mj-lt"/>
                <a:cs typeface="Arial" panose="020B0604020202020204" pitchFamily="34" charset="0"/>
              </a:rPr>
              <a:t>part</a:t>
            </a:r>
          </a:p>
          <a:p>
            <a:pPr marL="0" indent="0" algn="just" eaLnBrk="1" fontAlgn="auto" hangingPunct="1">
              <a:spcBef>
                <a:spcPts val="0"/>
              </a:spcBef>
              <a:spcAft>
                <a:spcPts val="600"/>
              </a:spcAft>
              <a:buNone/>
              <a:defRPr/>
            </a:pPr>
            <a:endParaRPr lang="en-US" sz="2100" dirty="0" smtClean="0">
              <a:latin typeface="+mj-lt"/>
              <a:cs typeface="Arial" panose="020B0604020202020204" pitchFamily="34" charset="0"/>
            </a:endParaRPr>
          </a:p>
          <a:p>
            <a:pPr algn="just" eaLnBrk="1" fontAlgn="auto" hangingPunct="1">
              <a:spcBef>
                <a:spcPts val="0"/>
              </a:spcBef>
              <a:spcAft>
                <a:spcPts val="600"/>
              </a:spcAft>
              <a:buFont typeface="Arial" panose="020B0604020202020204" pitchFamily="34" charset="0"/>
              <a:buChar char="•"/>
              <a:defRPr/>
            </a:pPr>
            <a:r>
              <a:rPr lang="en-US" sz="2100" b="1" dirty="0" smtClean="0">
                <a:latin typeface="+mj-lt"/>
                <a:cs typeface="Arial" panose="020B0604020202020204" pitchFamily="34" charset="0"/>
              </a:rPr>
              <a:t>Prepared </a:t>
            </a:r>
            <a:r>
              <a:rPr lang="en-US" sz="2100" b="1" dirty="0" smtClean="0">
                <a:latin typeface="+mj-lt"/>
                <a:cs typeface="Arial" panose="020B0604020202020204" pitchFamily="34" charset="0"/>
              </a:rPr>
              <a:t>to face challenges</a:t>
            </a:r>
            <a:r>
              <a:rPr lang="en-US" sz="2100" dirty="0" smtClean="0">
                <a:latin typeface="+mj-lt"/>
                <a:cs typeface="Arial" panose="020B0604020202020204" pitchFamily="34" charset="0"/>
              </a:rPr>
              <a:t>, inconveniences or difficulties that will be unavoidable at the infant stage of the institution. </a:t>
            </a:r>
            <a:endParaRPr lang="en-US" sz="2100" dirty="0" smtClean="0">
              <a:latin typeface="+mj-lt"/>
              <a:cs typeface="Arial" panose="020B0604020202020204" pitchFamily="34" charset="0"/>
            </a:endParaRPr>
          </a:p>
          <a:p>
            <a:pPr algn="just" eaLnBrk="1" fontAlgn="auto" hangingPunct="1">
              <a:spcBef>
                <a:spcPts val="0"/>
              </a:spcBef>
              <a:spcAft>
                <a:spcPts val="600"/>
              </a:spcAft>
              <a:buFont typeface="Arial" panose="020B0604020202020204" pitchFamily="34" charset="0"/>
              <a:buChar char="•"/>
              <a:defRPr/>
            </a:pPr>
            <a:endParaRPr lang="en-US" sz="2100" dirty="0" smtClean="0">
              <a:latin typeface="+mj-lt"/>
              <a:cs typeface="Arial" panose="020B0604020202020204" pitchFamily="34" charset="0"/>
            </a:endParaRPr>
          </a:p>
          <a:p>
            <a:pPr algn="just">
              <a:spcBef>
                <a:spcPts val="0"/>
              </a:spcBef>
              <a:spcAft>
                <a:spcPts val="600"/>
              </a:spcAft>
              <a:buFont typeface="Arial" panose="020B0604020202020204" pitchFamily="34" charset="0"/>
              <a:buChar char="•"/>
              <a:defRPr/>
            </a:pPr>
            <a:r>
              <a:rPr lang="en-US" sz="2100" b="1" dirty="0" smtClean="0">
                <a:latin typeface="+mj-lt"/>
                <a:cs typeface="Arial" panose="020B0604020202020204" pitchFamily="34" charset="0"/>
              </a:rPr>
              <a:t>Concern for community </a:t>
            </a:r>
            <a:r>
              <a:rPr lang="en-US" sz="2100" dirty="0" smtClean="0">
                <a:latin typeface="+mj-lt"/>
                <a:cs typeface="Arial" panose="020B0604020202020204" pitchFamily="34" charset="0"/>
              </a:rPr>
              <a:t>- </a:t>
            </a:r>
            <a:r>
              <a:rPr lang="en-US" sz="2100" b="1" dirty="0" smtClean="0">
                <a:latin typeface="+mj-lt"/>
                <a:cs typeface="Arial" panose="020B0604020202020204" pitchFamily="34" charset="0"/>
              </a:rPr>
              <a:t>ICU</a:t>
            </a:r>
            <a:r>
              <a:rPr lang="en-US" sz="2100" dirty="0" smtClean="0">
                <a:latin typeface="+mj-lt"/>
                <a:cs typeface="Arial" panose="020B0604020202020204" pitchFamily="34" charset="0"/>
              </a:rPr>
              <a:t> </a:t>
            </a:r>
            <a:r>
              <a:rPr lang="en-US" sz="2100" dirty="0">
                <a:latin typeface="+mj-lt"/>
                <a:cs typeface="Arial" panose="020B0604020202020204" pitchFamily="34" charset="0"/>
              </a:rPr>
              <a:t>can embark everyone on board as a </a:t>
            </a:r>
            <a:r>
              <a:rPr lang="en-US" sz="2100" dirty="0" smtClean="0">
                <a:latin typeface="+mj-lt"/>
                <a:cs typeface="Arial" panose="020B0604020202020204" pitchFamily="34" charset="0"/>
              </a:rPr>
              <a:t>stakeholder </a:t>
            </a:r>
            <a:r>
              <a:rPr lang="en-US" sz="2100" dirty="0" smtClean="0">
                <a:latin typeface="+mj-lt"/>
                <a:cs typeface="Arial" panose="020B0604020202020204" pitchFamily="34" charset="0"/>
              </a:rPr>
              <a:t>-job </a:t>
            </a:r>
            <a:r>
              <a:rPr lang="en-US" sz="2100" dirty="0">
                <a:latin typeface="+mj-lt"/>
                <a:cs typeface="Arial" panose="020B0604020202020204" pitchFamily="34" charset="0"/>
              </a:rPr>
              <a:t>of </a:t>
            </a:r>
            <a:r>
              <a:rPr lang="en-US" sz="2100" dirty="0" smtClean="0">
                <a:latin typeface="+mj-lt"/>
                <a:cs typeface="Arial" panose="020B0604020202020204" pitchFamily="34" charset="0"/>
              </a:rPr>
              <a:t>everybody</a:t>
            </a:r>
            <a:r>
              <a:rPr lang="en-US" sz="2100" dirty="0" smtClean="0">
                <a:latin typeface="+mj-lt"/>
                <a:cs typeface="Arial" panose="020B0604020202020204" pitchFamily="34" charset="0"/>
              </a:rPr>
              <a:t>…….</a:t>
            </a:r>
          </a:p>
          <a:p>
            <a:pPr algn="just">
              <a:spcBef>
                <a:spcPts val="0"/>
              </a:spcBef>
              <a:spcAft>
                <a:spcPts val="600"/>
              </a:spcAft>
              <a:buFont typeface="Arial" panose="020B0604020202020204" pitchFamily="34" charset="0"/>
              <a:buChar char="•"/>
              <a:defRPr/>
            </a:pPr>
            <a:endParaRPr lang="en-US" sz="2100" dirty="0" smtClean="0">
              <a:latin typeface="+mj-lt"/>
              <a:cs typeface="Arial" panose="020B0604020202020204" pitchFamily="34" charset="0"/>
            </a:endParaRPr>
          </a:p>
          <a:p>
            <a:pPr marL="0" indent="0" algn="just">
              <a:spcBef>
                <a:spcPts val="0"/>
              </a:spcBef>
              <a:buFont typeface="Arial" panose="020B0604020202020204" pitchFamily="34" charset="0"/>
              <a:buNone/>
              <a:defRPr/>
            </a:pPr>
            <a:r>
              <a:rPr lang="en-US" sz="2100" dirty="0" smtClean="0">
                <a:latin typeface="+mj-lt"/>
                <a:cs typeface="Arial" panose="020B0604020202020204" pitchFamily="34" charset="0"/>
              </a:rPr>
              <a:t/>
            </a:r>
            <a:br>
              <a:rPr lang="en-US" sz="2100" dirty="0" smtClean="0">
                <a:latin typeface="+mj-lt"/>
                <a:cs typeface="Arial" panose="020B0604020202020204" pitchFamily="34" charset="0"/>
              </a:rPr>
            </a:br>
            <a:endParaRPr lang="en-US" sz="2100" dirty="0" smtClean="0">
              <a:latin typeface="+mj-lt"/>
              <a:cs typeface="Arial" panose="020B0604020202020204" pitchFamily="34" charset="0"/>
            </a:endParaRPr>
          </a:p>
          <a:p>
            <a:pPr algn="just" eaLnBrk="1" fontAlgn="auto" hangingPunct="1">
              <a:spcBef>
                <a:spcPts val="0"/>
              </a:spcBef>
              <a:buFont typeface="Arial" panose="020B0604020202020204" pitchFamily="34" charset="0"/>
              <a:buChar char="•"/>
              <a:defRPr/>
            </a:pPr>
            <a:endParaRPr lang="en-US" altLang="en-US" sz="2100" dirty="0">
              <a:latin typeface="+mj-lt"/>
            </a:endParaRPr>
          </a:p>
        </p:txBody>
      </p:sp>
    </p:spTree>
    <p:extLst>
      <p:ext uri="{BB962C8B-B14F-4D97-AF65-F5344CB8AC3E}">
        <p14:creationId xmlns:p14="http://schemas.microsoft.com/office/powerpoint/2010/main" val="227622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2133600" y="2751055"/>
            <a:ext cx="5756275" cy="2762250"/>
          </a:xfrm>
        </p:spPr>
        <p:txBody>
          <a:bodyPr rtlCol="0">
            <a:noAutofit/>
          </a:bodyPr>
          <a:lstStyle/>
          <a:p>
            <a:pPr marL="274320" indent="-274320" eaLnBrk="1" fontAlgn="auto" hangingPunct="1">
              <a:lnSpc>
                <a:spcPct val="80000"/>
              </a:lnSpc>
              <a:spcBef>
                <a:spcPts val="580"/>
              </a:spcBef>
              <a:spcAft>
                <a:spcPts val="0"/>
              </a:spcAft>
              <a:buClr>
                <a:schemeClr val="accent3"/>
              </a:buClr>
              <a:buFont typeface="Wingdings 2"/>
              <a:buNone/>
              <a:defRPr/>
            </a:pPr>
            <a:r>
              <a:rPr lang="en-US" sz="1800" b="1" dirty="0">
                <a:solidFill>
                  <a:schemeClr val="tx1"/>
                </a:solidFill>
                <a:latin typeface="Calibri" panose="020F0502020204030204" pitchFamily="34" charset="0"/>
                <a:cs typeface="Times New Roman" panose="02020603050405020304" pitchFamily="18" charset="0"/>
              </a:rPr>
              <a:t>M</a:t>
            </a:r>
            <a:r>
              <a:rPr lang="en-US" sz="1800" b="1" dirty="0" smtClean="0">
                <a:solidFill>
                  <a:schemeClr val="tx1"/>
                </a:solidFill>
                <a:latin typeface="Calibri" panose="020F0502020204030204" pitchFamily="34" charset="0"/>
                <a:cs typeface="Times New Roman" panose="02020603050405020304" pitchFamily="18" charset="0"/>
              </a:rPr>
              <a:t>r. </a:t>
            </a:r>
            <a:r>
              <a:rPr lang="en-US" sz="1800" b="1" dirty="0" err="1" smtClean="0">
                <a:solidFill>
                  <a:schemeClr val="tx1"/>
                </a:solidFill>
                <a:latin typeface="Calibri" panose="020F0502020204030204" pitchFamily="34" charset="0"/>
                <a:cs typeface="Times New Roman" panose="02020603050405020304" pitchFamily="18" charset="0"/>
              </a:rPr>
              <a:t>Mamode</a:t>
            </a:r>
            <a:r>
              <a:rPr lang="en-US" sz="1800" b="1" dirty="0" smtClean="0">
                <a:solidFill>
                  <a:schemeClr val="tx1"/>
                </a:solidFill>
                <a:latin typeface="Calibri" panose="020F0502020204030204" pitchFamily="34" charset="0"/>
                <a:cs typeface="Times New Roman" panose="02020603050405020304" pitchFamily="18" charset="0"/>
              </a:rPr>
              <a:t> </a:t>
            </a:r>
            <a:r>
              <a:rPr lang="en-US" sz="1800" b="1" dirty="0" err="1" smtClean="0">
                <a:solidFill>
                  <a:schemeClr val="tx1"/>
                </a:solidFill>
                <a:latin typeface="Calibri" panose="020F0502020204030204" pitchFamily="34" charset="0"/>
                <a:cs typeface="Times New Roman" panose="02020603050405020304" pitchFamily="18" charset="0"/>
              </a:rPr>
              <a:t>Raffick</a:t>
            </a:r>
            <a:r>
              <a:rPr lang="en-US" sz="1800" b="1" dirty="0" smtClean="0">
                <a:solidFill>
                  <a:schemeClr val="tx1"/>
                </a:solidFill>
                <a:latin typeface="Calibri" panose="020F0502020204030204" pitchFamily="34" charset="0"/>
                <a:cs typeface="Times New Roman" panose="02020603050405020304" pitchFamily="18" charset="0"/>
              </a:rPr>
              <a:t> NABEE MOHOMED</a:t>
            </a:r>
          </a:p>
          <a:p>
            <a:pPr marL="274320" indent="-274320" eaLnBrk="1" fontAlgn="auto" hangingPunct="1">
              <a:lnSpc>
                <a:spcPct val="80000"/>
              </a:lnSpc>
              <a:spcBef>
                <a:spcPts val="580"/>
              </a:spcBef>
              <a:spcAft>
                <a:spcPts val="0"/>
              </a:spcAft>
              <a:buClr>
                <a:schemeClr val="accent3"/>
              </a:buClr>
              <a:buFont typeface="Wingdings 2"/>
              <a:buNone/>
              <a:defRPr/>
            </a:pPr>
            <a:r>
              <a:rPr lang="en-US" sz="1800" b="1" dirty="0" smtClean="0">
                <a:solidFill>
                  <a:schemeClr val="tx1"/>
                </a:solidFill>
                <a:latin typeface="Calibri" panose="020F0502020204030204" pitchFamily="34" charset="0"/>
                <a:cs typeface="Times New Roman" panose="02020603050405020304" pitchFamily="18" charset="0"/>
              </a:rPr>
              <a:t>Founder &amp; Secretary </a:t>
            </a:r>
          </a:p>
          <a:p>
            <a:pPr marL="274320" indent="-274320" eaLnBrk="1" fontAlgn="auto" hangingPunct="1">
              <a:lnSpc>
                <a:spcPct val="80000"/>
              </a:lnSpc>
              <a:spcBef>
                <a:spcPts val="580"/>
              </a:spcBef>
              <a:spcAft>
                <a:spcPts val="0"/>
              </a:spcAft>
              <a:buClr>
                <a:schemeClr val="accent3"/>
              </a:buClr>
              <a:buFont typeface="Wingdings 2"/>
              <a:buNone/>
              <a:defRPr/>
            </a:pPr>
            <a:r>
              <a:rPr lang="en-US" sz="1800" b="1" dirty="0" smtClean="0">
                <a:solidFill>
                  <a:schemeClr val="tx1"/>
                </a:solidFill>
                <a:latin typeface="Calibri" panose="020F0502020204030204" pitchFamily="34" charset="0"/>
                <a:cs typeface="Times New Roman" panose="02020603050405020304" pitchFamily="18" charset="0"/>
              </a:rPr>
              <a:t>AL BARAKAH MCSL</a:t>
            </a:r>
          </a:p>
          <a:p>
            <a:pPr marL="274320" indent="-274320" eaLnBrk="1" fontAlgn="auto" hangingPunct="1">
              <a:lnSpc>
                <a:spcPct val="80000"/>
              </a:lnSpc>
              <a:spcBef>
                <a:spcPts val="580"/>
              </a:spcBef>
              <a:spcAft>
                <a:spcPts val="0"/>
              </a:spcAft>
              <a:buClr>
                <a:schemeClr val="accent3"/>
              </a:buClr>
              <a:buFont typeface="Wingdings 2"/>
              <a:buNone/>
              <a:defRPr/>
            </a:pPr>
            <a:r>
              <a:rPr lang="en-US" sz="1800" b="1" dirty="0" smtClean="0">
                <a:solidFill>
                  <a:schemeClr val="tx1"/>
                </a:solidFill>
                <a:latin typeface="Calibri" panose="020F0502020204030204" pitchFamily="34" charset="0"/>
                <a:cs typeface="Times New Roman" panose="02020603050405020304" pitchFamily="18" charset="0"/>
              </a:rPr>
              <a:t>E-mail: albarakahcoop@yahoo.com                     </a:t>
            </a:r>
          </a:p>
          <a:p>
            <a:pPr marL="274320" indent="-274320" eaLnBrk="1" fontAlgn="auto" hangingPunct="1">
              <a:lnSpc>
                <a:spcPct val="80000"/>
              </a:lnSpc>
              <a:spcBef>
                <a:spcPts val="580"/>
              </a:spcBef>
              <a:spcAft>
                <a:spcPts val="0"/>
              </a:spcAft>
              <a:buClr>
                <a:schemeClr val="accent3"/>
              </a:buClr>
              <a:buFont typeface="Wingdings 2"/>
              <a:buNone/>
              <a:defRPr/>
            </a:pPr>
            <a:r>
              <a:rPr lang="en-US" sz="1800" b="1" dirty="0" smtClean="0">
                <a:solidFill>
                  <a:schemeClr val="tx1"/>
                </a:solidFill>
                <a:latin typeface="Calibri" panose="020F0502020204030204" pitchFamily="34" charset="0"/>
                <a:cs typeface="Times New Roman" panose="02020603050405020304" pitchFamily="18" charset="0"/>
              </a:rPr>
              <a:t>              rafficknm@yahoo.com</a:t>
            </a:r>
          </a:p>
          <a:p>
            <a:pPr marL="274320" indent="-274320" eaLnBrk="1" fontAlgn="auto" hangingPunct="1">
              <a:lnSpc>
                <a:spcPct val="80000"/>
              </a:lnSpc>
              <a:spcBef>
                <a:spcPts val="580"/>
              </a:spcBef>
              <a:spcAft>
                <a:spcPts val="0"/>
              </a:spcAft>
              <a:buClr>
                <a:schemeClr val="accent3"/>
              </a:buClr>
              <a:buFont typeface="Wingdings 2"/>
              <a:buNone/>
              <a:defRPr/>
            </a:pPr>
            <a:r>
              <a:rPr lang="en-US" sz="1800" b="1" dirty="0" smtClean="0">
                <a:solidFill>
                  <a:schemeClr val="tx1"/>
                </a:solidFill>
                <a:latin typeface="Calibri" panose="020F0502020204030204" pitchFamily="34" charset="0"/>
                <a:cs typeface="Times New Roman" panose="02020603050405020304" pitchFamily="18" charset="0"/>
              </a:rPr>
              <a:t>www.albarakahcoop.org</a:t>
            </a:r>
          </a:p>
          <a:p>
            <a:pPr marL="274320" indent="-274320" eaLnBrk="1" fontAlgn="auto" hangingPunct="1">
              <a:lnSpc>
                <a:spcPct val="80000"/>
              </a:lnSpc>
              <a:spcBef>
                <a:spcPts val="580"/>
              </a:spcBef>
              <a:spcAft>
                <a:spcPts val="0"/>
              </a:spcAft>
              <a:buClr>
                <a:schemeClr val="accent3"/>
              </a:buClr>
              <a:buFont typeface="Wingdings 2"/>
              <a:buNone/>
              <a:defRPr/>
            </a:pPr>
            <a:r>
              <a:rPr lang="en-US" sz="1800" b="1" dirty="0" smtClean="0">
                <a:solidFill>
                  <a:schemeClr val="tx1"/>
                </a:solidFill>
                <a:latin typeface="Calibri" panose="020F0502020204030204" pitchFamily="34" charset="0"/>
                <a:cs typeface="Times New Roman" panose="02020603050405020304" pitchFamily="18" charset="0"/>
              </a:rPr>
              <a:t>Tel: (+230) 6275766, Mb. (+230) 57781738</a:t>
            </a:r>
          </a:p>
        </p:txBody>
      </p:sp>
      <p:sp>
        <p:nvSpPr>
          <p:cNvPr id="7" name="Rectangle 6"/>
          <p:cNvSpPr/>
          <p:nvPr/>
        </p:nvSpPr>
        <p:spPr>
          <a:xfrm>
            <a:off x="1565275" y="1827725"/>
            <a:ext cx="5486400" cy="923330"/>
          </a:xfrm>
          <a:prstGeom prst="rect">
            <a:avLst/>
          </a:prstGeom>
          <a:noFill/>
        </p:spPr>
        <p:txBody>
          <a:bodyPr>
            <a:spAutoFit/>
            <a:scene3d>
              <a:camera prst="orthographicFront"/>
              <a:lightRig rig="balanced" dir="t">
                <a:rot lat="0" lon="0" rev="2100000"/>
              </a:lightRig>
            </a:scene3d>
            <a:sp3d extrusionH="57150" prstMaterial="metal">
              <a:bevelT w="38100" h="25400"/>
              <a:contourClr>
                <a:schemeClr val="bg2"/>
              </a:contourClr>
            </a:sp3d>
          </a:bodyPr>
          <a:lstStyle/>
          <a:p>
            <a:pPr algn="ctr" eaLnBrk="1" fontAlgn="auto" hangingPunct="1">
              <a:spcBef>
                <a:spcPts val="0"/>
              </a:spcBef>
              <a:spcAft>
                <a:spcPts val="0"/>
              </a:spcAft>
              <a:defRPr/>
            </a:pPr>
            <a:r>
              <a:rPr lang="en-US" sz="5400" b="1" dirty="0">
                <a:ln w="50800"/>
                <a:latin typeface="Aldhabi" panose="01000000000000000000" pitchFamily="2" charset="-78"/>
                <a:cs typeface="Aldhabi" panose="01000000000000000000" pitchFamily="2" charset="-78"/>
              </a:rPr>
              <a:t>Thank You</a:t>
            </a:r>
          </a:p>
        </p:txBody>
      </p:sp>
      <p:sp>
        <p:nvSpPr>
          <p:cNvPr id="9" name="TextBox 8"/>
          <p:cNvSpPr txBox="1"/>
          <p:nvPr/>
        </p:nvSpPr>
        <p:spPr>
          <a:xfrm>
            <a:off x="8458200" y="285750"/>
            <a:ext cx="615950" cy="6286500"/>
          </a:xfrm>
          <a:prstGeom prst="rect">
            <a:avLst/>
          </a:prstGeom>
          <a:noFill/>
        </p:spPr>
        <p:txBody>
          <a:bodyPr vert="vert">
            <a:spAutoFit/>
          </a:bodyPr>
          <a:lstStyle/>
          <a:p>
            <a:pPr algn="ctr" eaLnBrk="1" hangingPunct="1">
              <a:defRPr/>
            </a:pPr>
            <a:r>
              <a:rPr lang="en-US" sz="1600" dirty="0">
                <a:solidFill>
                  <a:schemeClr val="bg1"/>
                </a:solidFill>
                <a:latin typeface="Arial" panose="020B0604020202020204" pitchFamily="34" charset="0"/>
                <a:cs typeface="Arial" pitchFamily="34" charset="0"/>
              </a:rPr>
              <a:t>ISLAMIC CREDIT UNION</a:t>
            </a:r>
            <a:r>
              <a:rPr lang="en-US" sz="1400" dirty="0">
                <a:solidFill>
                  <a:schemeClr val="bg1"/>
                </a:solidFill>
                <a:latin typeface="Arial" panose="020B0604020202020204" pitchFamily="34" charset="0"/>
                <a:cs typeface="Arial" pitchFamily="34" charset="0"/>
              </a:rPr>
              <a:t/>
            </a:r>
            <a:br>
              <a:rPr lang="en-US" sz="1400" dirty="0">
                <a:solidFill>
                  <a:schemeClr val="bg1"/>
                </a:solidFill>
                <a:latin typeface="Arial" panose="020B0604020202020204" pitchFamily="34" charset="0"/>
                <a:cs typeface="Arial" pitchFamily="34" charset="0"/>
              </a:rPr>
            </a:br>
            <a:r>
              <a:rPr lang="en-US" sz="1200" dirty="0">
                <a:solidFill>
                  <a:schemeClr val="bg1"/>
                </a:solidFill>
                <a:latin typeface="Arial" panose="020B0604020202020204" pitchFamily="34" charset="0"/>
                <a:cs typeface="Arial" pitchFamily="34" charset="0"/>
              </a:rPr>
              <a:t>AN INCLUSIVE FINANCIAL INSTITUTION TO MEET THE NEEDS OF THE COMMUNITY </a:t>
            </a:r>
          </a:p>
        </p:txBody>
      </p:sp>
      <p:pic>
        <p:nvPicPr>
          <p:cNvPr id="46085" name="Picture 2"/>
          <p:cNvPicPr>
            <a:picLocks noChangeAspect="1"/>
          </p:cNvPicPr>
          <p:nvPr/>
        </p:nvPicPr>
        <p:blipFill>
          <a:blip r:embed="rId2">
            <a:clrChange>
              <a:clrFrom>
                <a:srgbClr val="ECEBE7"/>
              </a:clrFrom>
              <a:clrTo>
                <a:srgbClr val="ECEBE7">
                  <a:alpha val="0"/>
                </a:srgbClr>
              </a:clrTo>
            </a:clrChange>
            <a:extLst>
              <a:ext uri="{28A0092B-C50C-407E-A947-70E740481C1C}">
                <a14:useLocalDpi xmlns:a14="http://schemas.microsoft.com/office/drawing/2010/main" val="0"/>
              </a:ext>
            </a:extLst>
          </a:blip>
          <a:srcRect l="38911" t="49226" r="12329" b="28035"/>
          <a:stretch>
            <a:fillRect/>
          </a:stretch>
        </p:blipFill>
        <p:spPr bwMode="auto">
          <a:xfrm>
            <a:off x="4876800" y="285750"/>
            <a:ext cx="201136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5268737"/>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6"/>
          <p:cNvSpPr>
            <a:spLocks noGrp="1"/>
          </p:cNvSpPr>
          <p:nvPr>
            <p:ph type="title"/>
          </p:nvPr>
        </p:nvSpPr>
        <p:spPr>
          <a:xfrm>
            <a:off x="457200" y="228600"/>
            <a:ext cx="8229600" cy="1143000"/>
          </a:xfrm>
        </p:spPr>
        <p:txBody>
          <a:bodyPr>
            <a:normAutofit/>
          </a:bodyPr>
          <a:lstStyle/>
          <a:p>
            <a:pPr eaLnBrk="1" hangingPunct="1"/>
            <a:r>
              <a:rPr lang="en-US" altLang="en-US" sz="2800" b="1" dirty="0" smtClean="0">
                <a:cs typeface="Arial" charset="0"/>
              </a:rPr>
              <a:t>The Islamic Finance Industry</a:t>
            </a:r>
            <a:br>
              <a:rPr lang="en-US" altLang="en-US" sz="2800" b="1" dirty="0" smtClean="0">
                <a:cs typeface="Arial" charset="0"/>
              </a:rPr>
            </a:br>
            <a:r>
              <a:rPr lang="en-US" altLang="en-US" sz="2800" b="1" dirty="0" smtClean="0">
                <a:solidFill>
                  <a:schemeClr val="tx1"/>
                </a:solidFill>
                <a:cs typeface="Arial" charset="0"/>
              </a:rPr>
              <a:t>Evolution and Growth</a:t>
            </a:r>
          </a:p>
        </p:txBody>
      </p:sp>
      <p:pic>
        <p:nvPicPr>
          <p:cNvPr id="2355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663" y="919162"/>
            <a:ext cx="7686675" cy="479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423863" y="5715000"/>
            <a:ext cx="8296275" cy="1077913"/>
          </a:xfrm>
          <a:prstGeom prst="rect">
            <a:avLst/>
          </a:prstGeom>
          <a:solidFill>
            <a:schemeClr val="bg2">
              <a:lumMod val="75000"/>
            </a:schemeClr>
          </a:solidFill>
        </p:spPr>
        <p:txBody>
          <a:bodyPr>
            <a:spAutoFit/>
          </a:bodyPr>
          <a:lstStyle/>
          <a:p>
            <a:pPr algn="just">
              <a:defRPr/>
            </a:pPr>
            <a:r>
              <a:rPr lang="en-US" sz="1600" i="1" dirty="0"/>
              <a:t>The modern experiment of profit and risk-sharing business, which is the cornerstone of Islamic banking business, first undertaken in 1963 in </a:t>
            </a:r>
            <a:r>
              <a:rPr lang="en-US" sz="1600" b="1" i="1" dirty="0" err="1"/>
              <a:t>Mit</a:t>
            </a:r>
            <a:r>
              <a:rPr lang="en-US" sz="1600" b="1" i="1" dirty="0"/>
              <a:t> </a:t>
            </a:r>
            <a:r>
              <a:rPr lang="en-US" sz="1600" b="1" i="1" dirty="0" err="1"/>
              <a:t>Ghamr</a:t>
            </a:r>
            <a:r>
              <a:rPr lang="en-US" sz="1600" b="1" i="1" dirty="0"/>
              <a:t>, </a:t>
            </a:r>
            <a:r>
              <a:rPr lang="en-US" sz="1600" i="1" dirty="0"/>
              <a:t>had as purpose the exploration and investigation of the possibilities of mobilizing local savings and credits as an essential requirement for socioeconomic development in the area. (El </a:t>
            </a:r>
            <a:r>
              <a:rPr lang="en-US" sz="1600" i="1" dirty="0" err="1"/>
              <a:t>Naggar</a:t>
            </a:r>
            <a:r>
              <a:rPr lang="en-US" sz="1600" i="1" dirty="0"/>
              <a:t>, 2006).</a:t>
            </a:r>
          </a:p>
        </p:txBody>
      </p:sp>
    </p:spTree>
    <p:extLst>
      <p:ext uri="{BB962C8B-B14F-4D97-AF65-F5344CB8AC3E}">
        <p14:creationId xmlns:p14="http://schemas.microsoft.com/office/powerpoint/2010/main" val="3160754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Placeholder 4"/>
          <p:cNvSpPr>
            <a:spLocks noGrp="1"/>
          </p:cNvSpPr>
          <p:nvPr>
            <p:ph idx="1"/>
          </p:nvPr>
        </p:nvSpPr>
        <p:spPr>
          <a:xfrm>
            <a:off x="457200" y="1371600"/>
            <a:ext cx="8229600" cy="5181600"/>
          </a:xfrm>
          <a:prstGeom prst="rect">
            <a:avLst/>
          </a:prstGeom>
        </p:spPr>
        <p:txBody>
          <a:bodyPr>
            <a:normAutofit lnSpcReduction="10000"/>
          </a:bodyPr>
          <a:lstStyle/>
          <a:p>
            <a:pPr algn="just" eaLnBrk="1" hangingPunct="1">
              <a:lnSpc>
                <a:spcPct val="110000"/>
              </a:lnSpc>
              <a:buFont typeface="Arial" panose="020B0604020202020204" pitchFamily="34" charset="0"/>
              <a:buChar char="•"/>
              <a:defRPr/>
            </a:pPr>
            <a:r>
              <a:rPr lang="en-US" altLang="en-US" sz="2400" b="1" dirty="0" smtClean="0"/>
              <a:t>Emergence</a:t>
            </a:r>
            <a:r>
              <a:rPr lang="en-US" altLang="en-US" sz="2400" dirty="0" smtClean="0"/>
              <a:t> of IFIs since 1960 &amp; growth - IBFI - a reality in Muslim majority as well as Muslim-minority countries and its share in the global market is increasing day by day.</a:t>
            </a:r>
          </a:p>
          <a:p>
            <a:pPr algn="just">
              <a:lnSpc>
                <a:spcPct val="110000"/>
              </a:lnSpc>
              <a:defRPr/>
            </a:pPr>
            <a:r>
              <a:rPr lang="en-US" altLang="en-US" sz="2400" b="1" dirty="0" smtClean="0"/>
              <a:t>Observation</a:t>
            </a:r>
            <a:r>
              <a:rPr lang="en-US" altLang="en-US" sz="2400" dirty="0" smtClean="0"/>
              <a:t> – satisfaction: growth, IFIs, Islamic windows; Global IF Assets = $2 </a:t>
            </a:r>
            <a:r>
              <a:rPr lang="en-US" altLang="en-US" sz="2400" dirty="0"/>
              <a:t>trillion at year-end 2016; </a:t>
            </a:r>
            <a:r>
              <a:rPr lang="en-US" altLang="en-US" sz="2400" dirty="0" smtClean="0"/>
              <a:t>&gt; 50 IFIs in </a:t>
            </a:r>
            <a:r>
              <a:rPr lang="en-US" altLang="en-US" sz="2400" dirty="0"/>
              <a:t>Africa </a:t>
            </a:r>
            <a:r>
              <a:rPr lang="en-US" altLang="en-US" sz="2400" dirty="0" smtClean="0"/>
              <a:t>out of </a:t>
            </a:r>
            <a:r>
              <a:rPr lang="en-US" altLang="en-US" sz="2400" dirty="0"/>
              <a:t>600 institutions </a:t>
            </a:r>
            <a:r>
              <a:rPr lang="en-US" altLang="en-US" sz="2400" dirty="0" smtClean="0"/>
              <a:t>globally </a:t>
            </a:r>
            <a:r>
              <a:rPr lang="en-US" altLang="en-US" sz="1700" dirty="0" smtClean="0"/>
              <a:t>(</a:t>
            </a:r>
            <a:r>
              <a:rPr lang="en-US" altLang="en-US" sz="1700" b="1" dirty="0" smtClean="0"/>
              <a:t>MIFC, 2017</a:t>
            </a:r>
            <a:r>
              <a:rPr lang="en-US" altLang="en-US" sz="1700" dirty="0" smtClean="0"/>
              <a:t>)</a:t>
            </a:r>
            <a:endParaRPr lang="en-US" altLang="en-US" sz="1700" dirty="0"/>
          </a:p>
          <a:p>
            <a:pPr algn="just" eaLnBrk="1" hangingPunct="1">
              <a:lnSpc>
                <a:spcPct val="110000"/>
              </a:lnSpc>
              <a:buFont typeface="Arial" panose="020B0604020202020204" pitchFamily="34" charset="0"/>
              <a:buChar char="•"/>
              <a:defRPr/>
            </a:pPr>
            <a:r>
              <a:rPr lang="en-US" altLang="en-US" sz="2400" b="1" dirty="0" smtClean="0"/>
              <a:t>Critics</a:t>
            </a:r>
            <a:r>
              <a:rPr lang="en-US" altLang="en-US" sz="2400" dirty="0" smtClean="0"/>
              <a:t>: mimicking the conventional products - whether IFI are achieving the Islamic ideals of economic justice, providing necessities of life and well-being of the community, good life and spiritual peace are available to society at large – encouraging consumerism</a:t>
            </a:r>
          </a:p>
          <a:p>
            <a:pPr algn="just" eaLnBrk="1" hangingPunct="1">
              <a:lnSpc>
                <a:spcPct val="110000"/>
              </a:lnSpc>
              <a:buFont typeface="Arial" panose="020B0604020202020204" pitchFamily="34" charset="0"/>
              <a:buChar char="•"/>
              <a:defRPr/>
            </a:pPr>
            <a:r>
              <a:rPr lang="en-US" altLang="en-US" sz="2400" b="1" dirty="0" smtClean="0"/>
              <a:t>IFI</a:t>
            </a:r>
            <a:r>
              <a:rPr lang="en-US" altLang="en-US" sz="2400" dirty="0" smtClean="0"/>
              <a:t> – to </a:t>
            </a:r>
            <a:r>
              <a:rPr lang="en-US" altLang="en-US" sz="2400" dirty="0" err="1" smtClean="0"/>
              <a:t>mobilise</a:t>
            </a:r>
            <a:r>
              <a:rPr lang="en-US" altLang="en-US" sz="2400" dirty="0" smtClean="0"/>
              <a:t> resources to promote development in a Shari’ah-compliant manner.</a:t>
            </a:r>
          </a:p>
          <a:p>
            <a:pPr algn="just" eaLnBrk="1" hangingPunct="1">
              <a:lnSpc>
                <a:spcPct val="110000"/>
              </a:lnSpc>
              <a:buFont typeface="Arial" panose="020B0604020202020204" pitchFamily="34" charset="0"/>
              <a:buChar char="•"/>
              <a:defRPr/>
            </a:pPr>
            <a:endParaRPr lang="en-US" altLang="en-US" sz="2400" dirty="0" smtClean="0"/>
          </a:p>
        </p:txBody>
      </p:sp>
      <p:sp>
        <p:nvSpPr>
          <p:cNvPr id="7" name="Title 6"/>
          <p:cNvSpPr>
            <a:spLocks noGrp="1"/>
          </p:cNvSpPr>
          <p:nvPr>
            <p:ph type="title"/>
          </p:nvPr>
        </p:nvSpPr>
        <p:spPr>
          <a:xfrm>
            <a:off x="457200" y="228600"/>
            <a:ext cx="8229600" cy="1143000"/>
          </a:xfrm>
        </p:spPr>
        <p:txBody>
          <a:bodyPr>
            <a:normAutofit/>
          </a:bodyPr>
          <a:lstStyle/>
          <a:p>
            <a:pPr eaLnBrk="1" hangingPunct="1"/>
            <a:r>
              <a:rPr lang="en-US" altLang="en-US" sz="2800" b="1" dirty="0" smtClean="0">
                <a:cs typeface="Arial" charset="0"/>
              </a:rPr>
              <a:t>The Islamic Finance Industry</a:t>
            </a:r>
            <a:br>
              <a:rPr lang="en-US" altLang="en-US" sz="2800" b="1" dirty="0" smtClean="0">
                <a:cs typeface="Arial" charset="0"/>
              </a:rPr>
            </a:br>
            <a:r>
              <a:rPr lang="en-US" altLang="en-US" sz="2800" b="1" dirty="0" smtClean="0">
                <a:solidFill>
                  <a:schemeClr val="tx1"/>
                </a:solidFill>
                <a:cs typeface="Arial" charset="0"/>
              </a:rPr>
              <a:t>Evolution and Growth</a:t>
            </a:r>
          </a:p>
        </p:txBody>
      </p:sp>
    </p:spTree>
    <p:extLst>
      <p:ext uri="{BB962C8B-B14F-4D97-AF65-F5344CB8AC3E}">
        <p14:creationId xmlns:p14="http://schemas.microsoft.com/office/powerpoint/2010/main" val="41239007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4294967295"/>
          </p:nvPr>
        </p:nvSpPr>
        <p:spPr>
          <a:xfrm>
            <a:off x="381000" y="1219200"/>
            <a:ext cx="4114800" cy="5105400"/>
          </a:xfrm>
          <a:prstGeom prst="rect">
            <a:avLst/>
          </a:prstGeom>
        </p:spPr>
        <p:txBody>
          <a:bodyPr>
            <a:noAutofit/>
          </a:bodyPr>
          <a:lstStyle/>
          <a:p>
            <a:pPr eaLnBrk="1" hangingPunct="1">
              <a:buFont typeface="Arial" panose="020B0604020202020204" pitchFamily="34" charset="0"/>
              <a:buChar char="•"/>
              <a:defRPr/>
            </a:pPr>
            <a:r>
              <a:rPr lang="en-US" sz="2200" b="1" dirty="0" err="1" smtClean="0"/>
              <a:t>B.Model</a:t>
            </a:r>
            <a:r>
              <a:rPr lang="en-US" sz="2200" b="1" dirty="0" smtClean="0"/>
              <a:t> </a:t>
            </a:r>
            <a:r>
              <a:rPr lang="en-US" sz="2200" dirty="0" smtClean="0"/>
              <a:t>- Types of IFI: F-B-T-L-FH </a:t>
            </a:r>
            <a:endParaRPr lang="en-US" sz="2200" dirty="0" smtClean="0">
              <a:solidFill>
                <a:srgbClr val="FF0000"/>
              </a:solidFill>
            </a:endParaRPr>
          </a:p>
          <a:p>
            <a:pPr eaLnBrk="1" hangingPunct="1">
              <a:buFont typeface="Arial" panose="020B0604020202020204" pitchFamily="34" charset="0"/>
              <a:buChar char="•"/>
              <a:defRPr/>
            </a:pPr>
            <a:r>
              <a:rPr lang="en-US" sz="2200" b="1" dirty="0" smtClean="0"/>
              <a:t>Dominance</a:t>
            </a:r>
            <a:r>
              <a:rPr lang="en-US" sz="2200" dirty="0" smtClean="0"/>
              <a:t> by </a:t>
            </a:r>
            <a:r>
              <a:rPr lang="en-US" sz="2200" b="1" dirty="0" smtClean="0"/>
              <a:t>ICB </a:t>
            </a:r>
            <a:r>
              <a:rPr lang="en-US" sz="2200" dirty="0" smtClean="0"/>
              <a:t>(HNW) &amp; neglected areas like Islamic microfinance &amp; institutions/ Model like  cooperatives  which are - </a:t>
            </a:r>
            <a:r>
              <a:rPr lang="en-US" sz="2200" b="1" dirty="0" smtClean="0"/>
              <a:t>CBO</a:t>
            </a:r>
            <a:r>
              <a:rPr lang="en-US" sz="2200" dirty="0" smtClean="0"/>
              <a:t> and have economic as well as social objectives.</a:t>
            </a:r>
          </a:p>
          <a:p>
            <a:pPr>
              <a:defRPr/>
            </a:pPr>
            <a:r>
              <a:rPr lang="en-US" sz="2200" b="1" dirty="0"/>
              <a:t>Experiment</a:t>
            </a:r>
            <a:r>
              <a:rPr lang="en-US" sz="2200" dirty="0"/>
              <a:t> of </a:t>
            </a:r>
            <a:r>
              <a:rPr lang="en-US" sz="2200" b="1" dirty="0"/>
              <a:t>Dr. </a:t>
            </a:r>
            <a:r>
              <a:rPr lang="en-US" sz="2200" b="1" dirty="0" err="1"/>
              <a:t>Naggar</a:t>
            </a:r>
            <a:r>
              <a:rPr lang="en-US" sz="2200" b="1" dirty="0"/>
              <a:t> </a:t>
            </a:r>
            <a:r>
              <a:rPr lang="en-US" sz="2200" dirty="0"/>
              <a:t>of mobilizing savings and credits  for socio-economic development </a:t>
            </a:r>
            <a:endParaRPr lang="en-US" sz="2200" dirty="0" smtClean="0"/>
          </a:p>
          <a:p>
            <a:pPr>
              <a:defRPr/>
            </a:pPr>
            <a:r>
              <a:rPr lang="en-US" sz="2200" b="1" dirty="0" smtClean="0"/>
              <a:t>Back </a:t>
            </a:r>
            <a:r>
              <a:rPr lang="en-US" sz="2200" dirty="0"/>
              <a:t>--- </a:t>
            </a:r>
            <a:r>
              <a:rPr lang="en-US" sz="2200" b="1" dirty="0"/>
              <a:t>IBF</a:t>
            </a:r>
            <a:r>
              <a:rPr lang="en-US" sz="2200" dirty="0"/>
              <a:t> evolved through the cooperative sector - acted as a stepping stone </a:t>
            </a:r>
          </a:p>
          <a:p>
            <a:pPr marL="0" indent="0" eaLnBrk="1" hangingPunct="1">
              <a:buFont typeface="Arial" panose="020B0604020202020204" pitchFamily="34" charset="0"/>
              <a:buNone/>
              <a:defRPr/>
            </a:pPr>
            <a:endParaRPr lang="en-US" sz="2200" dirty="0"/>
          </a:p>
        </p:txBody>
      </p:sp>
      <p:sp>
        <p:nvSpPr>
          <p:cNvPr id="25604" name="Title 6"/>
          <p:cNvSpPr txBox="1">
            <a:spLocks/>
          </p:cNvSpPr>
          <p:nvPr/>
        </p:nvSpPr>
        <p:spPr bwMode="auto">
          <a:xfrm>
            <a:off x="457200" y="3048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800" b="1" dirty="0">
                <a:latin typeface="+mj-lt"/>
                <a:cs typeface="Arial" charset="0"/>
              </a:rPr>
              <a:t>The Islamic Finance Industry</a:t>
            </a:r>
            <a:br>
              <a:rPr lang="en-US" altLang="en-US" sz="2800" b="1" dirty="0">
                <a:latin typeface="+mj-lt"/>
                <a:cs typeface="Arial" charset="0"/>
              </a:rPr>
            </a:br>
            <a:r>
              <a:rPr lang="en-US" altLang="en-US" sz="2800" b="1" dirty="0">
                <a:latin typeface="+mj-lt"/>
                <a:cs typeface="Arial" charset="0"/>
              </a:rPr>
              <a:t>Islamic Financial Institutions</a:t>
            </a:r>
          </a:p>
        </p:txBody>
      </p:sp>
      <p:graphicFrame>
        <p:nvGraphicFramePr>
          <p:cNvPr id="25605" name="Content Placeholder 11"/>
          <p:cNvGraphicFramePr>
            <a:graphicFrameLocks/>
          </p:cNvGraphicFramePr>
          <p:nvPr>
            <p:extLst>
              <p:ext uri="{D42A27DB-BD31-4B8C-83A1-F6EECF244321}">
                <p14:modId xmlns:p14="http://schemas.microsoft.com/office/powerpoint/2010/main" val="2107053455"/>
              </p:ext>
            </p:extLst>
          </p:nvPr>
        </p:nvGraphicFramePr>
        <p:xfrm>
          <a:off x="4648200" y="1569720"/>
          <a:ext cx="4416425" cy="3840480"/>
        </p:xfrm>
        <a:graphic>
          <a:graphicData uri="http://schemas.openxmlformats.org/presentationml/2006/ole">
            <mc:AlternateContent xmlns:mc="http://schemas.openxmlformats.org/markup-compatibility/2006">
              <mc:Choice xmlns:v="urn:schemas-microsoft-com:vml" Requires="v">
                <p:oleObj spid="_x0000_s1078" name="Worksheet" r:id="rId3" imgW="5791311" imgH="4791051" progId="Excel.Sheet.8">
                  <p:embed/>
                </p:oleObj>
              </mc:Choice>
              <mc:Fallback>
                <p:oleObj name="Worksheet" r:id="rId3" imgW="5791311" imgH="4791051" progId="Excel.Sheet.8">
                  <p:embed/>
                  <p:pic>
                    <p:nvPicPr>
                      <p:cNvPr id="0" name=""/>
                      <p:cNvPicPr>
                        <a:picLocks noChangeArrowheads="1"/>
                      </p:cNvPicPr>
                      <p:nvPr/>
                    </p:nvPicPr>
                    <p:blipFill>
                      <a:blip r:embed="rId4"/>
                      <a:srcRect/>
                      <a:stretch>
                        <a:fillRect/>
                      </a:stretch>
                    </p:blipFill>
                    <p:spPr bwMode="auto">
                      <a:xfrm>
                        <a:off x="4648200" y="1569720"/>
                        <a:ext cx="4416425" cy="384048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3409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322388" y="346075"/>
            <a:ext cx="2039937" cy="762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627" name="Title 2"/>
          <p:cNvSpPr>
            <a:spLocks noGrp="1"/>
          </p:cNvSpPr>
          <p:nvPr>
            <p:ph type="title"/>
          </p:nvPr>
        </p:nvSpPr>
        <p:spPr>
          <a:xfrm>
            <a:off x="152400" y="198120"/>
            <a:ext cx="7772400" cy="1097280"/>
          </a:xfrm>
        </p:spPr>
        <p:txBody>
          <a:bodyPr>
            <a:normAutofit/>
          </a:bodyPr>
          <a:lstStyle/>
          <a:p>
            <a:pPr eaLnBrk="1" hangingPunct="1"/>
            <a:r>
              <a:rPr lang="en-US" altLang="en-US" sz="2900" b="1" dirty="0" smtClean="0">
                <a:cs typeface="Arial" charset="0"/>
              </a:rPr>
              <a:t>The Cooperative Movement &amp; Credit Union</a:t>
            </a:r>
          </a:p>
        </p:txBody>
      </p:sp>
      <p:cxnSp>
        <p:nvCxnSpPr>
          <p:cNvPr id="6" name="Straight Arrow Connector 5"/>
          <p:cNvCxnSpPr>
            <a:stCxn id="4" idx="4"/>
          </p:cNvCxnSpPr>
          <p:nvPr/>
        </p:nvCxnSpPr>
        <p:spPr>
          <a:xfrm>
            <a:off x="2343150" y="1108075"/>
            <a:ext cx="0" cy="33972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81050" y="1454150"/>
            <a:ext cx="3562350" cy="584200"/>
          </a:xfrm>
          <a:prstGeom prst="rect">
            <a:avLst/>
          </a:prstGeom>
          <a:solidFill>
            <a:schemeClr val="bg1">
              <a:lumMod val="95000"/>
            </a:schemeClr>
          </a:solidFill>
        </p:spPr>
        <p:txBody>
          <a:bodyPr>
            <a:spAutoFit/>
          </a:bodyPr>
          <a:lstStyle/>
          <a:p>
            <a:pPr algn="just" eaLnBrk="1" hangingPunct="1">
              <a:defRPr/>
            </a:pPr>
            <a:r>
              <a:rPr lang="en-US" altLang="en-US" sz="1600" b="1" dirty="0">
                <a:cs typeface="Arial" charset="0"/>
              </a:rPr>
              <a:t>Idea of helping each other / joint efforts to achieve a common goal</a:t>
            </a:r>
          </a:p>
        </p:txBody>
      </p:sp>
      <p:graphicFrame>
        <p:nvGraphicFramePr>
          <p:cNvPr id="8" name="Diagram 7"/>
          <p:cNvGraphicFramePr/>
          <p:nvPr>
            <p:extLst>
              <p:ext uri="{D42A27DB-BD31-4B8C-83A1-F6EECF244321}">
                <p14:modId xmlns:p14="http://schemas.microsoft.com/office/powerpoint/2010/main" val="1431234075"/>
              </p:ext>
            </p:extLst>
          </p:nvPr>
        </p:nvGraphicFramePr>
        <p:xfrm>
          <a:off x="506481" y="2216323"/>
          <a:ext cx="8131038" cy="46416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1469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6"/>
          <p:cNvSpPr>
            <a:spLocks noGrp="1"/>
          </p:cNvSpPr>
          <p:nvPr>
            <p:ph type="title"/>
          </p:nvPr>
        </p:nvSpPr>
        <p:spPr>
          <a:xfrm>
            <a:off x="685800" y="331787"/>
            <a:ext cx="7772400" cy="693480"/>
          </a:xfrm>
        </p:spPr>
        <p:txBody>
          <a:bodyPr>
            <a:normAutofit/>
          </a:bodyPr>
          <a:lstStyle/>
          <a:p>
            <a:pPr eaLnBrk="1" hangingPunct="1"/>
            <a:r>
              <a:rPr lang="en-US" altLang="en-US" sz="2800" b="1" dirty="0" smtClean="0">
                <a:cs typeface="Arial" charset="0"/>
              </a:rPr>
              <a:t>The Cooperative Movement &amp; Credit Union</a:t>
            </a:r>
          </a:p>
        </p:txBody>
      </p:sp>
      <p:sp>
        <p:nvSpPr>
          <p:cNvPr id="14" name="Rectangle 13"/>
          <p:cNvSpPr/>
          <p:nvPr/>
        </p:nvSpPr>
        <p:spPr>
          <a:xfrm>
            <a:off x="3113088" y="6454775"/>
            <a:ext cx="3766224" cy="307777"/>
          </a:xfrm>
          <a:prstGeom prst="rect">
            <a:avLst/>
          </a:prstGeom>
        </p:spPr>
        <p:txBody>
          <a:bodyPr wrap="none">
            <a:spAutoFit/>
          </a:bodyPr>
          <a:lstStyle/>
          <a:p>
            <a:pPr>
              <a:defRPr/>
            </a:pPr>
            <a:r>
              <a:rPr lang="en-US" sz="1400" b="1" i="1" dirty="0">
                <a:solidFill>
                  <a:srgbClr val="FF0000"/>
                </a:solidFill>
                <a:latin typeface="+mj-lt"/>
              </a:rPr>
              <a:t>Source: International Cooperative Alliance (ICA) </a:t>
            </a:r>
          </a:p>
        </p:txBody>
      </p:sp>
      <p:grpSp>
        <p:nvGrpSpPr>
          <p:cNvPr id="27652" name="Group 16"/>
          <p:cNvGrpSpPr>
            <a:grpSpLocks/>
          </p:cNvGrpSpPr>
          <p:nvPr/>
        </p:nvGrpSpPr>
        <p:grpSpPr bwMode="auto">
          <a:xfrm>
            <a:off x="304800" y="2768150"/>
            <a:ext cx="5235575" cy="3253239"/>
            <a:chOff x="-346054" y="491636"/>
            <a:chExt cx="5944200" cy="2857954"/>
          </a:xfrm>
        </p:grpSpPr>
        <p:sp>
          <p:nvSpPr>
            <p:cNvPr id="18" name="Rounded Rectangle 17"/>
            <p:cNvSpPr/>
            <p:nvPr/>
          </p:nvSpPr>
          <p:spPr>
            <a:xfrm>
              <a:off x="-346054" y="491636"/>
              <a:ext cx="5486399" cy="2743199"/>
            </a:xfrm>
            <a:prstGeom prst="roundRect">
              <a:avLst/>
            </a:prstGeom>
            <a:ln>
              <a:noFill/>
            </a:ln>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19" name="Rounded Rectangle 4"/>
            <p:cNvSpPr/>
            <p:nvPr/>
          </p:nvSpPr>
          <p:spPr>
            <a:xfrm>
              <a:off x="378497" y="871366"/>
              <a:ext cx="5219649" cy="2478224"/>
            </a:xfrm>
            <a:prstGeom prst="rect">
              <a:avLst/>
            </a:prstGeom>
            <a:ln>
              <a:noFill/>
            </a:ln>
          </p:spPr>
          <p:style>
            <a:lnRef idx="0">
              <a:scrgbClr r="0" g="0" b="0"/>
            </a:lnRef>
            <a:fillRef idx="0">
              <a:scrgbClr r="0" g="0" b="0"/>
            </a:fillRef>
            <a:effectRef idx="0">
              <a:scrgbClr r="0" g="0" b="0"/>
            </a:effectRef>
            <a:fontRef idx="minor">
              <a:schemeClr val="lt1"/>
            </a:fontRef>
          </p:style>
          <p:txBody>
            <a:bodyPr lIns="72390" tIns="72390" rIns="72390" bIns="72390"/>
            <a:lstStyle>
              <a:lvl1pPr defTabSz="1600200">
                <a:defRPr>
                  <a:solidFill>
                    <a:schemeClr val="tx1"/>
                  </a:solidFill>
                  <a:latin typeface="Arial" panose="020B0604020202020204" pitchFamily="34" charset="0"/>
                </a:defRPr>
              </a:lvl1pPr>
              <a:lvl2pPr marL="171450" indent="-171450" defTabSz="1600200">
                <a:defRPr>
                  <a:solidFill>
                    <a:schemeClr val="tx1"/>
                  </a:solidFill>
                  <a:latin typeface="Arial" panose="020B0604020202020204" pitchFamily="34" charset="0"/>
                </a:defRPr>
              </a:lvl2pPr>
              <a:lvl3pPr marL="1143000" indent="-228600" defTabSz="1600200">
                <a:defRPr>
                  <a:solidFill>
                    <a:schemeClr val="tx1"/>
                  </a:solidFill>
                  <a:latin typeface="Arial" panose="020B0604020202020204" pitchFamily="34" charset="0"/>
                </a:defRPr>
              </a:lvl3pPr>
              <a:lvl4pPr marL="1600200" indent="-228600" defTabSz="1600200">
                <a:defRPr>
                  <a:solidFill>
                    <a:schemeClr val="tx1"/>
                  </a:solidFill>
                  <a:latin typeface="Arial" panose="020B0604020202020204" pitchFamily="34" charset="0"/>
                </a:defRPr>
              </a:lvl4pPr>
              <a:lvl5pPr marL="2057400" indent="-228600" defTabSz="1600200">
                <a:defRPr>
                  <a:solidFill>
                    <a:schemeClr val="tx1"/>
                  </a:solidFill>
                  <a:latin typeface="Arial" panose="020B0604020202020204" pitchFamily="34" charset="0"/>
                </a:defRPr>
              </a:lvl5pPr>
              <a:lvl6pPr marL="2514600" indent="-228600" defTabSz="1600200" eaLnBrk="0" fontAlgn="base" hangingPunct="0">
                <a:spcBef>
                  <a:spcPct val="0"/>
                </a:spcBef>
                <a:spcAft>
                  <a:spcPct val="0"/>
                </a:spcAft>
                <a:defRPr>
                  <a:solidFill>
                    <a:schemeClr val="tx1"/>
                  </a:solidFill>
                  <a:latin typeface="Arial" panose="020B0604020202020204" pitchFamily="34" charset="0"/>
                </a:defRPr>
              </a:lvl6pPr>
              <a:lvl7pPr marL="2971800" indent="-228600" defTabSz="1600200" eaLnBrk="0" fontAlgn="base" hangingPunct="0">
                <a:spcBef>
                  <a:spcPct val="0"/>
                </a:spcBef>
                <a:spcAft>
                  <a:spcPct val="0"/>
                </a:spcAft>
                <a:defRPr>
                  <a:solidFill>
                    <a:schemeClr val="tx1"/>
                  </a:solidFill>
                  <a:latin typeface="Arial" panose="020B0604020202020204" pitchFamily="34" charset="0"/>
                </a:defRPr>
              </a:lvl7pPr>
              <a:lvl8pPr marL="3429000" indent="-228600" defTabSz="1600200" eaLnBrk="0" fontAlgn="base" hangingPunct="0">
                <a:spcBef>
                  <a:spcPct val="0"/>
                </a:spcBef>
                <a:spcAft>
                  <a:spcPct val="0"/>
                </a:spcAft>
                <a:defRPr>
                  <a:solidFill>
                    <a:schemeClr val="tx1"/>
                  </a:solidFill>
                  <a:latin typeface="Arial" panose="020B0604020202020204" pitchFamily="34" charset="0"/>
                </a:defRPr>
              </a:lvl8pPr>
              <a:lvl9pPr marL="3886200" indent="-228600" defTabSz="1600200"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Aft>
                  <a:spcPct val="35000"/>
                </a:spcAft>
                <a:defRPr/>
              </a:pPr>
              <a:r>
                <a:rPr lang="en-US" sz="2400" dirty="0" smtClean="0">
                  <a:solidFill>
                    <a:srgbClr val="FFFFFF"/>
                  </a:solidFill>
                  <a:latin typeface="Calibri" panose="020F0502020204030204" pitchFamily="34" charset="0"/>
                </a:rPr>
                <a:t>PRINCIPLES</a:t>
              </a:r>
            </a:p>
            <a:p>
              <a:pPr lvl="1">
                <a:lnSpc>
                  <a:spcPct val="90000"/>
                </a:lnSpc>
                <a:spcAft>
                  <a:spcPct val="15000"/>
                </a:spcAft>
                <a:buFontTx/>
                <a:buChar char="•"/>
                <a:defRPr/>
              </a:pPr>
              <a:r>
                <a:rPr lang="en-US" sz="1900" dirty="0" smtClean="0">
                  <a:solidFill>
                    <a:srgbClr val="FFFFFF"/>
                  </a:solidFill>
                  <a:latin typeface="Calibri" panose="020F0502020204030204" pitchFamily="34" charset="0"/>
                </a:rPr>
                <a:t>Voluntary and open membership</a:t>
              </a:r>
            </a:p>
            <a:p>
              <a:pPr lvl="1">
                <a:lnSpc>
                  <a:spcPct val="90000"/>
                </a:lnSpc>
                <a:spcAft>
                  <a:spcPct val="15000"/>
                </a:spcAft>
                <a:buFontTx/>
                <a:buChar char="•"/>
                <a:defRPr/>
              </a:pPr>
              <a:r>
                <a:rPr lang="en-US" sz="1900" dirty="0" smtClean="0">
                  <a:solidFill>
                    <a:srgbClr val="FFFFFF"/>
                  </a:solidFill>
                  <a:latin typeface="Calibri" panose="020F0502020204030204" pitchFamily="34" charset="0"/>
                </a:rPr>
                <a:t>Democratic member control</a:t>
              </a:r>
            </a:p>
            <a:p>
              <a:pPr lvl="1">
                <a:lnSpc>
                  <a:spcPct val="90000"/>
                </a:lnSpc>
                <a:spcAft>
                  <a:spcPct val="15000"/>
                </a:spcAft>
                <a:buFontTx/>
                <a:buChar char="•"/>
                <a:defRPr/>
              </a:pPr>
              <a:r>
                <a:rPr lang="en-US" sz="1900" dirty="0" smtClean="0">
                  <a:solidFill>
                    <a:srgbClr val="FFFFFF"/>
                  </a:solidFill>
                  <a:latin typeface="Calibri" panose="020F0502020204030204" pitchFamily="34" charset="0"/>
                </a:rPr>
                <a:t>Member economic control</a:t>
              </a:r>
            </a:p>
            <a:p>
              <a:pPr lvl="1">
                <a:lnSpc>
                  <a:spcPct val="90000"/>
                </a:lnSpc>
                <a:spcAft>
                  <a:spcPct val="15000"/>
                </a:spcAft>
                <a:buFontTx/>
                <a:buChar char="•"/>
                <a:defRPr/>
              </a:pPr>
              <a:r>
                <a:rPr lang="en-US" sz="1900" dirty="0" smtClean="0">
                  <a:solidFill>
                    <a:srgbClr val="FFFFFF"/>
                  </a:solidFill>
                  <a:latin typeface="Calibri" panose="020F0502020204030204" pitchFamily="34" charset="0"/>
                </a:rPr>
                <a:t>Autonomy and independence</a:t>
              </a:r>
            </a:p>
            <a:p>
              <a:pPr lvl="1">
                <a:lnSpc>
                  <a:spcPct val="90000"/>
                </a:lnSpc>
                <a:spcAft>
                  <a:spcPct val="15000"/>
                </a:spcAft>
                <a:buFontTx/>
                <a:buChar char="•"/>
                <a:defRPr/>
              </a:pPr>
              <a:r>
                <a:rPr lang="en-US" sz="1900" dirty="0" smtClean="0">
                  <a:solidFill>
                    <a:srgbClr val="FFFFFF"/>
                  </a:solidFill>
                  <a:latin typeface="Calibri" panose="020F0502020204030204" pitchFamily="34" charset="0"/>
                </a:rPr>
                <a:t>Education, training and information</a:t>
              </a:r>
            </a:p>
            <a:p>
              <a:pPr lvl="1">
                <a:lnSpc>
                  <a:spcPct val="90000"/>
                </a:lnSpc>
                <a:spcAft>
                  <a:spcPct val="15000"/>
                </a:spcAft>
                <a:buFontTx/>
                <a:buChar char="•"/>
                <a:defRPr/>
              </a:pPr>
              <a:r>
                <a:rPr lang="en-US" sz="1900" dirty="0" smtClean="0">
                  <a:solidFill>
                    <a:srgbClr val="FFFFFF"/>
                  </a:solidFill>
                  <a:latin typeface="Calibri" panose="020F0502020204030204" pitchFamily="34" charset="0"/>
                </a:rPr>
                <a:t>Co-operation among co-operatives</a:t>
              </a:r>
            </a:p>
            <a:p>
              <a:pPr lvl="1">
                <a:lnSpc>
                  <a:spcPct val="90000"/>
                </a:lnSpc>
                <a:spcAft>
                  <a:spcPct val="15000"/>
                </a:spcAft>
                <a:buFontTx/>
                <a:buChar char="•"/>
                <a:defRPr/>
              </a:pPr>
              <a:r>
                <a:rPr lang="en-US" sz="1900" dirty="0" smtClean="0">
                  <a:solidFill>
                    <a:srgbClr val="FFFFFF"/>
                  </a:solidFill>
                  <a:latin typeface="Calibri" panose="020F0502020204030204" pitchFamily="34" charset="0"/>
                </a:rPr>
                <a:t>Concern for community</a:t>
              </a:r>
            </a:p>
          </p:txBody>
        </p:sp>
      </p:grpSp>
      <p:sp>
        <p:nvSpPr>
          <p:cNvPr id="23" name="Rectangle 22"/>
          <p:cNvSpPr/>
          <p:nvPr/>
        </p:nvSpPr>
        <p:spPr>
          <a:xfrm>
            <a:off x="5562600" y="1231642"/>
            <a:ext cx="3462338" cy="4708981"/>
          </a:xfrm>
          <a:prstGeom prst="rect">
            <a:avLst/>
          </a:prstGeom>
          <a:solidFill>
            <a:schemeClr val="accent3">
              <a:lumMod val="20000"/>
              <a:lumOff val="80000"/>
            </a:schemeClr>
          </a:solidFill>
        </p:spPr>
        <p:txBody>
          <a:bodyPr wrap="square">
            <a:spAutoFit/>
          </a:bodyPr>
          <a:lstStyle/>
          <a:p>
            <a:pPr>
              <a:defRPr/>
            </a:pPr>
            <a:r>
              <a:rPr lang="en-US" sz="2000" b="1" dirty="0">
                <a:latin typeface="+mj-lt"/>
              </a:rPr>
              <a:t>Bodies</a:t>
            </a:r>
            <a:r>
              <a:rPr lang="en-US" sz="2000" dirty="0">
                <a:latin typeface="+mj-lt"/>
              </a:rPr>
              <a:t>: </a:t>
            </a:r>
            <a:r>
              <a:rPr lang="en-US" sz="2000" b="1" dirty="0">
                <a:latin typeface="+mj-lt"/>
              </a:rPr>
              <a:t>ICA</a:t>
            </a:r>
            <a:r>
              <a:rPr lang="en-US" sz="2000" dirty="0">
                <a:latin typeface="+mj-lt"/>
              </a:rPr>
              <a:t> represents </a:t>
            </a:r>
            <a:r>
              <a:rPr lang="en-US" sz="2000" dirty="0" smtClean="0">
                <a:latin typeface="+mj-lt"/>
              </a:rPr>
              <a:t>306 </a:t>
            </a:r>
            <a:r>
              <a:rPr lang="en-US" sz="2000" dirty="0">
                <a:latin typeface="+mj-lt"/>
              </a:rPr>
              <a:t>co-operative federations and organisations in </a:t>
            </a:r>
            <a:r>
              <a:rPr lang="en-US" sz="2000" dirty="0" smtClean="0">
                <a:latin typeface="+mj-lt"/>
              </a:rPr>
              <a:t>105 </a:t>
            </a:r>
            <a:r>
              <a:rPr lang="en-US" sz="2000" dirty="0">
                <a:latin typeface="+mj-lt"/>
              </a:rPr>
              <a:t>countries </a:t>
            </a:r>
            <a:r>
              <a:rPr lang="en-US" sz="2000" dirty="0" smtClean="0">
                <a:latin typeface="+mj-lt"/>
              </a:rPr>
              <a:t>(Nov 2017).</a:t>
            </a:r>
            <a:endParaRPr lang="en-US" sz="2000" dirty="0">
              <a:latin typeface="+mj-lt"/>
            </a:endParaRPr>
          </a:p>
          <a:p>
            <a:pPr>
              <a:defRPr/>
            </a:pPr>
            <a:r>
              <a:rPr lang="en-US" sz="2000" b="1" dirty="0" smtClean="0">
                <a:latin typeface="+mj-lt"/>
              </a:rPr>
              <a:t>Main </a:t>
            </a:r>
            <a:r>
              <a:rPr lang="en-US" sz="2000" b="1" dirty="0">
                <a:latin typeface="+mj-lt"/>
              </a:rPr>
              <a:t>objective </a:t>
            </a:r>
            <a:r>
              <a:rPr lang="en-US" sz="2000" dirty="0">
                <a:latin typeface="+mj-lt"/>
              </a:rPr>
              <a:t>of establishing cooperatives is the promotion of the economic, social and cultural welfare of its members according to cooperative principles. </a:t>
            </a:r>
          </a:p>
          <a:p>
            <a:pPr>
              <a:defRPr/>
            </a:pPr>
            <a:r>
              <a:rPr lang="en-US" sz="2000" b="1" dirty="0" smtClean="0">
                <a:latin typeface="+mj-lt"/>
              </a:rPr>
              <a:t>Business activity </a:t>
            </a:r>
            <a:r>
              <a:rPr lang="en-US" sz="2000" dirty="0" smtClean="0">
                <a:latin typeface="+mj-lt"/>
              </a:rPr>
              <a:t>: </a:t>
            </a:r>
            <a:r>
              <a:rPr lang="en-US" sz="2000" dirty="0">
                <a:latin typeface="+mj-lt"/>
              </a:rPr>
              <a:t>consumer, producer, marketing, agriculture, fishing, housing cooperatives, </a:t>
            </a:r>
            <a:r>
              <a:rPr lang="en-US" sz="2000" b="1" dirty="0">
                <a:latin typeface="+mj-lt"/>
              </a:rPr>
              <a:t>financial cooperatives </a:t>
            </a:r>
            <a:r>
              <a:rPr lang="en-US" sz="2000" b="1" dirty="0" smtClean="0">
                <a:solidFill>
                  <a:srgbClr val="00B050"/>
                </a:solidFill>
                <a:latin typeface="+mj-lt"/>
              </a:rPr>
              <a:t>- </a:t>
            </a:r>
            <a:r>
              <a:rPr lang="en-US" sz="2000" b="1" dirty="0">
                <a:solidFill>
                  <a:srgbClr val="00B050"/>
                </a:solidFill>
                <a:latin typeface="+mj-lt"/>
              </a:rPr>
              <a:t>C</a:t>
            </a:r>
            <a:r>
              <a:rPr lang="en-US" sz="2000" b="1" dirty="0" smtClean="0">
                <a:solidFill>
                  <a:srgbClr val="00B050"/>
                </a:solidFill>
                <a:latin typeface="+mj-lt"/>
              </a:rPr>
              <a:t>redit Unions </a:t>
            </a:r>
            <a:endParaRPr lang="en-US" sz="2000" b="1" dirty="0">
              <a:solidFill>
                <a:srgbClr val="00B050"/>
              </a:solidFill>
              <a:latin typeface="+mj-lt"/>
            </a:endParaRPr>
          </a:p>
        </p:txBody>
      </p:sp>
      <p:sp>
        <p:nvSpPr>
          <p:cNvPr id="27" name="Rectangle 26"/>
          <p:cNvSpPr/>
          <p:nvPr/>
        </p:nvSpPr>
        <p:spPr>
          <a:xfrm>
            <a:off x="609600" y="1066800"/>
            <a:ext cx="4953000" cy="1554272"/>
          </a:xfrm>
          <a:prstGeom prst="rect">
            <a:avLst/>
          </a:prstGeom>
        </p:spPr>
        <p:txBody>
          <a:bodyPr>
            <a:spAutoFit/>
          </a:bodyPr>
          <a:lstStyle/>
          <a:p>
            <a:pPr algn="just">
              <a:defRPr/>
            </a:pPr>
            <a:r>
              <a:rPr lang="en-US" sz="1900" b="1" i="1" dirty="0" smtClean="0">
                <a:latin typeface="+mj-lt"/>
              </a:rPr>
              <a:t>“</a:t>
            </a:r>
            <a:r>
              <a:rPr lang="en-US" sz="1900" b="1" i="1" dirty="0">
                <a:latin typeface="+mj-lt"/>
              </a:rPr>
              <a:t>an autonomous association of persons united voluntarily to meet their common economic, social and cultural needs and aspirations through a jointly owned and democratically controlled enterprise.”</a:t>
            </a:r>
            <a:r>
              <a:rPr lang="en-US" sz="1900" b="1" dirty="0">
                <a:latin typeface="+mj-lt"/>
              </a:rPr>
              <a:t> </a:t>
            </a:r>
          </a:p>
        </p:txBody>
      </p:sp>
    </p:spTree>
    <p:extLst>
      <p:ext uri="{BB962C8B-B14F-4D97-AF65-F5344CB8AC3E}">
        <p14:creationId xmlns:p14="http://schemas.microsoft.com/office/powerpoint/2010/main" val="1088707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Placeholder 7"/>
          <p:cNvSpPr>
            <a:spLocks noGrp="1"/>
          </p:cNvSpPr>
          <p:nvPr>
            <p:ph type="body" sz="quarter" idx="4294967295"/>
          </p:nvPr>
        </p:nvSpPr>
        <p:spPr>
          <a:xfrm>
            <a:off x="609600" y="1143000"/>
            <a:ext cx="8229600" cy="1752600"/>
          </a:xfrm>
          <a:prstGeom prst="rect">
            <a:avLst/>
          </a:prstGeom>
        </p:spPr>
        <p:txBody>
          <a:bodyPr>
            <a:normAutofit/>
          </a:bodyPr>
          <a:lstStyle/>
          <a:p>
            <a:pPr marL="0" indent="0" algn="just" eaLnBrk="1" hangingPunct="1">
              <a:buFont typeface="Arial" charset="0"/>
              <a:buNone/>
            </a:pPr>
            <a:r>
              <a:rPr lang="en-US" altLang="en-US" sz="2000" i="1" dirty="0" smtClean="0"/>
              <a:t>“</a:t>
            </a:r>
            <a:r>
              <a:rPr lang="en-US" altLang="en-US" sz="2000" b="1" i="1" dirty="0" smtClean="0">
                <a:solidFill>
                  <a:srgbClr val="FF0000"/>
                </a:solidFill>
              </a:rPr>
              <a:t>A credit union </a:t>
            </a:r>
            <a:r>
              <a:rPr lang="en-US" altLang="en-US" sz="2000" i="1" dirty="0" smtClean="0"/>
              <a:t>is a particular form of cooperative bank. Specifically, a credit union is a not-for-profit cooperative financial institution that is owned and controlled by its members and operated for the purpose of promoting thrift, providing credit at reasonable rates, and providing other financial services to its members.”</a:t>
            </a:r>
          </a:p>
        </p:txBody>
      </p:sp>
      <p:graphicFrame>
        <p:nvGraphicFramePr>
          <p:cNvPr id="12" name="Diagram 11"/>
          <p:cNvGraphicFramePr/>
          <p:nvPr>
            <p:extLst>
              <p:ext uri="{D42A27DB-BD31-4B8C-83A1-F6EECF244321}">
                <p14:modId xmlns:p14="http://schemas.microsoft.com/office/powerpoint/2010/main" val="349118403"/>
              </p:ext>
            </p:extLst>
          </p:nvPr>
        </p:nvGraphicFramePr>
        <p:xfrm>
          <a:off x="685800" y="2209800"/>
          <a:ext cx="60960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Rounded Rectangle 12"/>
          <p:cNvSpPr/>
          <p:nvPr/>
        </p:nvSpPr>
        <p:spPr>
          <a:xfrm>
            <a:off x="6781800" y="2895600"/>
            <a:ext cx="17526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rgbClr val="FF0000"/>
                </a:solidFill>
              </a:rPr>
              <a:t>Credit Unions</a:t>
            </a:r>
          </a:p>
        </p:txBody>
      </p:sp>
      <p:sp>
        <p:nvSpPr>
          <p:cNvPr id="14" name="Rectangle 13"/>
          <p:cNvSpPr/>
          <p:nvPr/>
        </p:nvSpPr>
        <p:spPr>
          <a:xfrm>
            <a:off x="533400" y="5715000"/>
            <a:ext cx="8458200" cy="1016000"/>
          </a:xfrm>
          <a:prstGeom prst="rect">
            <a:avLst/>
          </a:prstGeom>
        </p:spPr>
        <p:txBody>
          <a:bodyPr>
            <a:spAutoFit/>
          </a:bodyPr>
          <a:lstStyle/>
          <a:p>
            <a:pPr algn="just" eaLnBrk="1" hangingPunct="1">
              <a:defRPr/>
            </a:pPr>
            <a:r>
              <a:rPr lang="en-US" altLang="en-US" sz="2000" i="1" dirty="0">
                <a:latin typeface="+mj-lt"/>
                <a:cs typeface="Arial" charset="0"/>
              </a:rPr>
              <a:t>Throughout history the model has proved that it is one that may be adapted to the needs of </a:t>
            </a:r>
            <a:r>
              <a:rPr lang="en-US" altLang="en-US" sz="2000" b="1" i="1" dirty="0">
                <a:latin typeface="+mj-lt"/>
                <a:cs typeface="Arial" charset="0"/>
              </a:rPr>
              <a:t>different population groups</a:t>
            </a:r>
            <a:r>
              <a:rPr lang="en-US" altLang="en-US" sz="2000" i="1" dirty="0">
                <a:latin typeface="+mj-lt"/>
                <a:cs typeface="Arial" charset="0"/>
              </a:rPr>
              <a:t>, different cultures, languages, and religions, as well as to different legal, political, and economic systems.</a:t>
            </a:r>
          </a:p>
        </p:txBody>
      </p:sp>
      <p:sp>
        <p:nvSpPr>
          <p:cNvPr id="8" name="Title 3"/>
          <p:cNvSpPr txBox="1">
            <a:spLocks/>
          </p:cNvSpPr>
          <p:nvPr/>
        </p:nvSpPr>
        <p:spPr>
          <a:xfrm>
            <a:off x="457200" y="2286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2800" b="1" dirty="0">
                <a:cs typeface="Arial" panose="020B0604020202020204" pitchFamily="34" charset="0"/>
              </a:rPr>
              <a:t>Credit </a:t>
            </a:r>
            <a:r>
              <a:rPr lang="en-US" altLang="en-US" sz="2800" b="1" dirty="0" smtClean="0">
                <a:cs typeface="Arial" panose="020B0604020202020204" pitchFamily="34" charset="0"/>
              </a:rPr>
              <a:t>Unions</a:t>
            </a:r>
          </a:p>
        </p:txBody>
      </p:sp>
    </p:spTree>
    <p:extLst>
      <p:ext uri="{BB962C8B-B14F-4D97-AF65-F5344CB8AC3E}">
        <p14:creationId xmlns:p14="http://schemas.microsoft.com/office/powerpoint/2010/main" val="3679555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6"/>
          <p:cNvSpPr>
            <a:spLocks noGrp="1"/>
          </p:cNvSpPr>
          <p:nvPr>
            <p:ph type="title"/>
          </p:nvPr>
        </p:nvSpPr>
        <p:spPr>
          <a:xfrm>
            <a:off x="685800" y="304800"/>
            <a:ext cx="7772400" cy="1188720"/>
          </a:xfrm>
        </p:spPr>
        <p:txBody>
          <a:bodyPr>
            <a:normAutofit/>
          </a:bodyPr>
          <a:lstStyle/>
          <a:p>
            <a:pPr eaLnBrk="1" hangingPunct="1"/>
            <a:r>
              <a:rPr lang="en-US" altLang="en-US" sz="2800" b="1" dirty="0" smtClean="0">
                <a:cs typeface="Arial" charset="0"/>
              </a:rPr>
              <a:t>Credit Unions Worldwide</a:t>
            </a:r>
            <a:r>
              <a:rPr lang="en-US" altLang="en-US" sz="2800" b="1" i="1" dirty="0" smtClean="0">
                <a:cs typeface="Arial" charset="0"/>
              </a:rPr>
              <a:t> </a:t>
            </a:r>
            <a:br>
              <a:rPr lang="en-US" altLang="en-US" sz="2800" b="1" i="1" dirty="0" smtClean="0">
                <a:cs typeface="Arial" charset="0"/>
              </a:rPr>
            </a:br>
            <a:r>
              <a:rPr lang="en-US" altLang="en-US" sz="2400" b="1" dirty="0" smtClean="0">
                <a:solidFill>
                  <a:schemeClr val="tx1"/>
                </a:solidFill>
                <a:cs typeface="Arial" charset="0"/>
              </a:rPr>
              <a:t>WOCCU Statistical Report 2016</a:t>
            </a:r>
            <a:endParaRPr lang="en-US" altLang="en-US" sz="2400" b="1" dirty="0" smtClean="0">
              <a:solidFill>
                <a:srgbClr val="FF0000"/>
              </a:solidFill>
              <a:cs typeface="Arial" charset="0"/>
            </a:endParaRPr>
          </a:p>
        </p:txBody>
      </p:sp>
      <p:sp>
        <p:nvSpPr>
          <p:cNvPr id="29701" name="Rectangle 12"/>
          <p:cNvSpPr>
            <a:spLocks noChangeArrowheads="1"/>
          </p:cNvSpPr>
          <p:nvPr/>
        </p:nvSpPr>
        <p:spPr bwMode="auto">
          <a:xfrm>
            <a:off x="274320" y="6324600"/>
            <a:ext cx="859536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1300" i="1" dirty="0">
                <a:latin typeface="Arial" charset="0"/>
              </a:rPr>
              <a:t>** Penetration rate is calculated by dividing the total number of reported credit union members by the economically active population age 15-64 years old</a:t>
            </a:r>
            <a:r>
              <a:rPr lang="en-US" altLang="en-US" sz="1300" i="1" dirty="0" smtClean="0">
                <a:latin typeface="Arial" charset="0"/>
              </a:rPr>
              <a:t>.</a:t>
            </a:r>
            <a:endParaRPr lang="en-US" altLang="en-US" sz="1300" i="1" dirty="0">
              <a:latin typeface="Arial"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413" y="1676400"/>
            <a:ext cx="7969175" cy="4206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062738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1080</TotalTime>
  <Words>2386</Words>
  <Application>Microsoft Office PowerPoint</Application>
  <PresentationFormat>On-screen Show (4:3)</PresentationFormat>
  <Paragraphs>296</Paragraphs>
  <Slides>23</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Aldhabi</vt:lpstr>
      <vt:lpstr>Arial</vt:lpstr>
      <vt:lpstr>Calibri</vt:lpstr>
      <vt:lpstr>Times New Roman</vt:lpstr>
      <vt:lpstr>Wingdings 2</vt:lpstr>
      <vt:lpstr>Office Theme</vt:lpstr>
      <vt:lpstr>Worksheet</vt:lpstr>
      <vt:lpstr>ISLAMIC CREDIT UNION - AN INCLUSIVE FINANCIAL INSTITUTION TO MEET THE NEEDS OF THE COMMUNITIES  IN AFRICA</vt:lpstr>
      <vt:lpstr>Agenda</vt:lpstr>
      <vt:lpstr>The Islamic Finance Industry Evolution and Growth</vt:lpstr>
      <vt:lpstr>The Islamic Finance Industry Evolution and Growth</vt:lpstr>
      <vt:lpstr>PowerPoint Presentation</vt:lpstr>
      <vt:lpstr>The Cooperative Movement &amp; Credit Union</vt:lpstr>
      <vt:lpstr>The Cooperative Movement &amp; Credit Union</vt:lpstr>
      <vt:lpstr>PowerPoint Presentation</vt:lpstr>
      <vt:lpstr>Credit Unions Worldwide  WOCCU Statistical Report 2016</vt:lpstr>
      <vt:lpstr>PowerPoint Presentation</vt:lpstr>
      <vt:lpstr>  Credit Unions / Financial Cooperatives  Core Features </vt:lpstr>
      <vt:lpstr>Islamic Credit Unions / Islamic Financial Cooperatives</vt:lpstr>
      <vt:lpstr>Islamic Credit Unions Tracing History</vt:lpstr>
      <vt:lpstr> Islamic Credit Unions in Muslim-majority &amp; Muslim-minority Countries</vt:lpstr>
      <vt:lpstr>PowerPoint Presentation</vt:lpstr>
      <vt:lpstr>Setting up Islamic Credit Unions</vt:lpstr>
      <vt:lpstr>Islamic Credit Unions Formation &amp; Organization</vt:lpstr>
      <vt:lpstr>Islamic Credit Unions</vt:lpstr>
      <vt:lpstr>Islamic Credit Unions</vt:lpstr>
      <vt:lpstr>Challenges</vt:lpstr>
      <vt:lpstr>PowerPoint Presentation</vt:lpstr>
      <vt:lpstr>Conclusion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raffick</dc:creator>
  <cp:lastModifiedBy>HP</cp:lastModifiedBy>
  <cp:revision>59</cp:revision>
  <dcterms:created xsi:type="dcterms:W3CDTF">2018-04-07T09:32:45Z</dcterms:created>
  <dcterms:modified xsi:type="dcterms:W3CDTF">2018-04-13T20:31:46Z</dcterms:modified>
</cp:coreProperties>
</file>